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  <p:sldMasterId id="2147483652" r:id="rId2"/>
  </p:sldMasterIdLst>
  <p:notesMasterIdLst>
    <p:notesMasterId r:id="rId48"/>
  </p:notesMasterIdLst>
  <p:handoutMasterIdLst>
    <p:handoutMasterId r:id="rId49"/>
  </p:handoutMasterIdLst>
  <p:sldIdLst>
    <p:sldId id="256" r:id="rId3"/>
    <p:sldId id="285" r:id="rId4"/>
    <p:sldId id="388" r:id="rId5"/>
    <p:sldId id="278" r:id="rId6"/>
    <p:sldId id="386" r:id="rId7"/>
    <p:sldId id="346" r:id="rId8"/>
    <p:sldId id="374" r:id="rId9"/>
    <p:sldId id="375" r:id="rId10"/>
    <p:sldId id="428" r:id="rId11"/>
    <p:sldId id="427" r:id="rId12"/>
    <p:sldId id="360" r:id="rId13"/>
    <p:sldId id="376" r:id="rId14"/>
    <p:sldId id="378" r:id="rId15"/>
    <p:sldId id="429" r:id="rId16"/>
    <p:sldId id="379" r:id="rId17"/>
    <p:sldId id="430" r:id="rId18"/>
    <p:sldId id="380" r:id="rId19"/>
    <p:sldId id="381" r:id="rId20"/>
    <p:sldId id="382" r:id="rId21"/>
    <p:sldId id="383" r:id="rId22"/>
    <p:sldId id="426" r:id="rId23"/>
    <p:sldId id="389" r:id="rId24"/>
    <p:sldId id="391" r:id="rId25"/>
    <p:sldId id="416" r:id="rId26"/>
    <p:sldId id="392" r:id="rId27"/>
    <p:sldId id="393" r:id="rId28"/>
    <p:sldId id="418" r:id="rId29"/>
    <p:sldId id="419" r:id="rId30"/>
    <p:sldId id="396" r:id="rId31"/>
    <p:sldId id="397" r:id="rId32"/>
    <p:sldId id="414" r:id="rId33"/>
    <p:sldId id="398" r:id="rId34"/>
    <p:sldId id="401" r:id="rId35"/>
    <p:sldId id="412" r:id="rId36"/>
    <p:sldId id="402" r:id="rId37"/>
    <p:sldId id="403" r:id="rId38"/>
    <p:sldId id="404" r:id="rId39"/>
    <p:sldId id="405" r:id="rId40"/>
    <p:sldId id="407" r:id="rId41"/>
    <p:sldId id="420" r:id="rId42"/>
    <p:sldId id="408" r:id="rId43"/>
    <p:sldId id="422" r:id="rId44"/>
    <p:sldId id="410" r:id="rId45"/>
    <p:sldId id="411" r:id="rId46"/>
    <p:sldId id="339" r:id="rId47"/>
  </p:sldIdLst>
  <p:sldSz cx="9144000" cy="6858000" type="screen4x3"/>
  <p:notesSz cx="6735763" cy="98663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333399"/>
    <a:srgbClr val="996633"/>
    <a:srgbClr val="996600"/>
    <a:srgbClr val="CC9900"/>
    <a:srgbClr val="99CC00"/>
    <a:srgbClr val="FF99FF"/>
    <a:srgbClr val="FF9900"/>
    <a:srgbClr val="FFCC66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2989" autoAdjust="0"/>
  </p:normalViewPr>
  <p:slideViewPr>
    <p:cSldViewPr showGuides="1">
      <p:cViewPr>
        <p:scale>
          <a:sx n="50" d="100"/>
          <a:sy n="50" d="100"/>
        </p:scale>
        <p:origin x="-1068" y="-486"/>
      </p:cViewPr>
      <p:guideLst>
        <p:guide orient="horz" pos="2160"/>
        <p:guide orient="horz" pos="3838"/>
        <p:guide orient="horz" pos="709"/>
        <p:guide pos="5465"/>
        <p:guide pos="295"/>
        <p:guide pos="385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3" d="100"/>
          <a:sy n="73" d="100"/>
        </p:scale>
        <p:origin x="-2208" y="-96"/>
      </p:cViewPr>
      <p:guideLst>
        <p:guide orient="horz" pos="3107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18830" cy="49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91" tIns="45196" rIns="90391" bIns="451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 dirty="0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374" y="2"/>
            <a:ext cx="2918830" cy="49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91" tIns="45196" rIns="90391" bIns="451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ko-KR" dirty="0"/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288"/>
            <a:ext cx="2918830" cy="49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91" tIns="45196" rIns="90391" bIns="451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 dirty="0"/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374" y="9371288"/>
            <a:ext cx="2918830" cy="49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91" tIns="45196" rIns="90391" bIns="451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DD65B0-F2DF-4749-81DC-07EBF4B8C7F0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725" cy="492601"/>
          </a:xfrm>
          <a:prstGeom prst="rect">
            <a:avLst/>
          </a:prstGeom>
        </p:spPr>
        <p:txBody>
          <a:bodyPr vert="horz" lIns="90955" tIns="45478" rIns="90955" bIns="45478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463" y="0"/>
            <a:ext cx="2918725" cy="492601"/>
          </a:xfrm>
          <a:prstGeom prst="rect">
            <a:avLst/>
          </a:prstGeom>
        </p:spPr>
        <p:txBody>
          <a:bodyPr vert="horz" lIns="90955" tIns="45478" rIns="90955" bIns="45478" rtlCol="0"/>
          <a:lstStyle>
            <a:lvl1pPr algn="r">
              <a:defRPr sz="1200"/>
            </a:lvl1pPr>
          </a:lstStyle>
          <a:p>
            <a:fld id="{C357B1DF-63FD-487F-98A0-79E9B7528C02}" type="datetimeFigureOut">
              <a:rPr lang="ko-KR" altLang="en-US" smtClean="0"/>
              <a:pPr/>
              <a:t>2011-02-06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55" tIns="45478" rIns="90955" bIns="45478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2946" y="4686063"/>
            <a:ext cx="5389871" cy="4439761"/>
          </a:xfrm>
          <a:prstGeom prst="rect">
            <a:avLst/>
          </a:prstGeom>
        </p:spPr>
        <p:txBody>
          <a:bodyPr vert="horz" lIns="90955" tIns="45478" rIns="90955" bIns="4547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370534"/>
            <a:ext cx="2918725" cy="494189"/>
          </a:xfrm>
          <a:prstGeom prst="rect">
            <a:avLst/>
          </a:prstGeom>
        </p:spPr>
        <p:txBody>
          <a:bodyPr vert="horz" lIns="90955" tIns="45478" rIns="90955" bIns="45478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463" y="9370534"/>
            <a:ext cx="2918725" cy="494189"/>
          </a:xfrm>
          <a:prstGeom prst="rect">
            <a:avLst/>
          </a:prstGeom>
        </p:spPr>
        <p:txBody>
          <a:bodyPr vert="horz" lIns="90955" tIns="45478" rIns="90955" bIns="45478" rtlCol="0" anchor="b"/>
          <a:lstStyle>
            <a:lvl1pPr algn="r">
              <a:defRPr sz="1200"/>
            </a:lvl1pPr>
          </a:lstStyle>
          <a:p>
            <a:fld id="{06046D60-A161-459A-93D9-7EA373A65E5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21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28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40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41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42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43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14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15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6D60-A161-459A-93D9-7EA373A65E56}" type="slidenum">
              <a:rPr lang="ko-KR" altLang="en-US" smtClean="0"/>
              <a:pPr/>
              <a:t>20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" y="71414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 userDrawn="1"/>
        </p:nvGrpSpPr>
        <p:grpSpPr>
          <a:xfrm>
            <a:off x="-228" y="71414"/>
            <a:ext cx="9144228" cy="792163"/>
            <a:chOff x="-228" y="44450"/>
            <a:chExt cx="9144228" cy="792163"/>
          </a:xfrm>
        </p:grpSpPr>
        <p:pic>
          <p:nvPicPr>
            <p:cNvPr id="6" name="Picture 7" descr="2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228" y="44450"/>
              <a:ext cx="9144000" cy="792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6"/>
            <p:cNvGrpSpPr>
              <a:grpSpLocks/>
            </p:cNvGrpSpPr>
            <p:nvPr userDrawn="1"/>
          </p:nvGrpSpPr>
          <p:grpSpPr bwMode="auto">
            <a:xfrm>
              <a:off x="4286250" y="194223"/>
              <a:ext cx="4857750" cy="503238"/>
              <a:chOff x="2700" y="122"/>
              <a:chExt cx="3060" cy="317"/>
            </a:xfrm>
          </p:grpSpPr>
          <p:sp>
            <p:nvSpPr>
              <p:cNvPr id="4" name="Rectangle 7"/>
              <p:cNvSpPr>
                <a:spLocks noChangeArrowheads="1"/>
              </p:cNvSpPr>
              <p:nvPr userDrawn="1"/>
            </p:nvSpPr>
            <p:spPr bwMode="auto">
              <a:xfrm>
                <a:off x="2700" y="122"/>
                <a:ext cx="3060" cy="317"/>
              </a:xfrm>
              <a:prstGeom prst="rect">
                <a:avLst/>
              </a:prstGeom>
              <a:gradFill rotWithShape="1">
                <a:gsLst>
                  <a:gs pos="0">
                    <a:srgbClr val="0066CC">
                      <a:gamma/>
                      <a:shade val="46275"/>
                      <a:invGamma/>
                      <a:alpha val="0"/>
                    </a:srgbClr>
                  </a:gs>
                  <a:gs pos="100000">
                    <a:srgbClr val="0066CC"/>
                  </a:gs>
                </a:gsLst>
                <a:lin ang="0" scaled="1"/>
              </a:gradFill>
              <a:ln w="22225" algn="ctr">
                <a:noFill/>
                <a:prstDash val="sysDot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" name="AutoShape 8"/>
              <p:cNvSpPr>
                <a:spLocks noChangeArrowheads="1"/>
              </p:cNvSpPr>
              <p:nvPr userDrawn="1"/>
            </p:nvSpPr>
            <p:spPr bwMode="auto">
              <a:xfrm flipH="1">
                <a:off x="5665" y="345"/>
                <a:ext cx="64" cy="64"/>
              </a:xfrm>
              <a:prstGeom prst="rtTriangle">
                <a:avLst/>
              </a:prstGeom>
              <a:solidFill>
                <a:srgbClr val="000000">
                  <a:alpha val="50000"/>
                </a:srgb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" name="AutoShape 9"/>
              <p:cNvSpPr>
                <a:spLocks noChangeArrowheads="1"/>
              </p:cNvSpPr>
              <p:nvPr userDrawn="1"/>
            </p:nvSpPr>
            <p:spPr bwMode="auto">
              <a:xfrm flipH="1" flipV="1">
                <a:off x="5665" y="151"/>
                <a:ext cx="62" cy="62"/>
              </a:xfrm>
              <a:prstGeom prst="rtTriangle">
                <a:avLst/>
              </a:prstGeom>
              <a:solidFill>
                <a:srgbClr val="000000">
                  <a:alpha val="50000"/>
                </a:srgb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08050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ko-KR" dirty="0" smtClean="0"/>
              <a:t>Click to edit Master text styles</a:t>
            </a:r>
          </a:p>
          <a:p>
            <a:pPr lvl="1"/>
            <a:r>
              <a:rPr lang="ru-RU" altLang="ko-KR" dirty="0" smtClean="0"/>
              <a:t>Second level</a:t>
            </a:r>
          </a:p>
          <a:p>
            <a:pPr lvl="2"/>
            <a:r>
              <a:rPr lang="ru-RU" altLang="ko-KR" dirty="0" smtClean="0"/>
              <a:t>Third level</a:t>
            </a:r>
          </a:p>
          <a:p>
            <a:pPr lvl="3"/>
            <a:r>
              <a:rPr lang="ru-RU" altLang="ko-KR" dirty="0" smtClean="0"/>
              <a:t>Fourth level</a:t>
            </a:r>
          </a:p>
          <a:p>
            <a:pPr lvl="4"/>
            <a:r>
              <a:rPr lang="ru-RU" altLang="ko-KR" dirty="0" smtClean="0"/>
              <a:t>Fifth level</a:t>
            </a:r>
          </a:p>
        </p:txBody>
      </p:sp>
      <p:sp>
        <p:nvSpPr>
          <p:cNvPr id="9370" name="Rectangle 154"/>
          <p:cNvSpPr>
            <a:spLocks noGrp="1" noChangeArrowheads="1"/>
          </p:cNvSpPr>
          <p:nvPr>
            <p:ph type="title"/>
          </p:nvPr>
        </p:nvSpPr>
        <p:spPr bwMode="auto">
          <a:xfrm>
            <a:off x="106363" y="-26988"/>
            <a:ext cx="7705725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Type Slide Title</a:t>
            </a:r>
          </a:p>
        </p:txBody>
      </p:sp>
      <p:sp>
        <p:nvSpPr>
          <p:cNvPr id="14" name="Text Box 12"/>
          <p:cNvSpPr txBox="1">
            <a:spLocks noChangeArrowheads="1"/>
          </p:cNvSpPr>
          <p:nvPr userDrawn="1"/>
        </p:nvSpPr>
        <p:spPr bwMode="auto">
          <a:xfrm>
            <a:off x="6026775" y="6378575"/>
            <a:ext cx="27542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latinLnBrk="0">
              <a:defRPr/>
            </a:pPr>
            <a:r>
              <a:rPr kumimoji="0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2011</a:t>
            </a:r>
            <a:r>
              <a:rPr kumimoji="0"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kumimoji="0" lang="ko-KR" altLang="en-US" sz="1400" baseline="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중소기업 지원사업 안내</a:t>
            </a:r>
            <a:endParaRPr kumimoji="0" lang="ko-KR" altLang="en-US" sz="1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Rectangle 13"/>
          <p:cNvSpPr>
            <a:spLocks noChangeArrowheads="1"/>
          </p:cNvSpPr>
          <p:nvPr userDrawn="1"/>
        </p:nvSpPr>
        <p:spPr bwMode="auto">
          <a:xfrm>
            <a:off x="4308475" y="6381772"/>
            <a:ext cx="5143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latinLnBrk="0">
              <a:defRPr/>
            </a:pPr>
            <a:fld id="{E548E94D-B130-43EC-8D92-E1E3E1946DE6}" type="slidenum">
              <a:rPr kumimoji="0" lang="ko-KR" altLang="en-US" sz="140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pPr algn="ctr" latinLnBrk="0">
                <a:defRPr/>
              </a:pPr>
              <a:t>‹#›</a:t>
            </a:fld>
            <a:endParaRPr kumimoji="0" lang="en-US" altLang="ko-KR" sz="1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7" name="그림 6" descr="중진공_경기북부로고(투명배경_검정글씨)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466700" y="6357517"/>
            <a:ext cx="1511399" cy="3253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68" r:id="rId3"/>
    <p:sldLayoutId id="2147483698" r:id="rId4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chemeClr val="bg1"/>
          </a:solidFill>
          <a:latin typeface="Times New Roman" pitchFamily="18" charset="0"/>
          <a:ea typeface="굴림" pitchFamily="50" charset="-127"/>
        </a:defRPr>
      </a:lvl2pPr>
      <a:lvl3pPr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chemeClr val="bg1"/>
          </a:solidFill>
          <a:latin typeface="Times New Roman" pitchFamily="18" charset="0"/>
          <a:ea typeface="굴림" pitchFamily="50" charset="-127"/>
        </a:defRPr>
      </a:lvl3pPr>
      <a:lvl4pPr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chemeClr val="bg1"/>
          </a:solidFill>
          <a:latin typeface="Times New Roman" pitchFamily="18" charset="0"/>
          <a:ea typeface="굴림" pitchFamily="50" charset="-127"/>
        </a:defRPr>
      </a:lvl4pPr>
      <a:lvl5pPr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chemeClr val="bg1"/>
          </a:solidFill>
          <a:latin typeface="Times New Roman" pitchFamily="18" charset="0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chemeClr val="bg1"/>
          </a:solidFill>
          <a:latin typeface="Times New Roman" pitchFamily="18" charset="0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chemeClr val="bg1"/>
          </a:solidFill>
          <a:latin typeface="Times New Roman" pitchFamily="18" charset="0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chemeClr val="bg1"/>
          </a:solidFill>
          <a:latin typeface="Times New Roman" pitchFamily="18" charset="0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chemeClr val="bg1"/>
          </a:solidFill>
          <a:latin typeface="Times New Roman" pitchFamily="18" charset="0"/>
          <a:ea typeface="굴림" pitchFamily="50" charset="-127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30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08050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ko-KR" dirty="0" smtClean="0"/>
              <a:t>Click to edit Master text styles</a:t>
            </a:r>
          </a:p>
          <a:p>
            <a:pPr lvl="1"/>
            <a:r>
              <a:rPr lang="ru-RU" altLang="ko-KR" dirty="0" smtClean="0"/>
              <a:t>Second level</a:t>
            </a:r>
          </a:p>
          <a:p>
            <a:pPr lvl="2"/>
            <a:r>
              <a:rPr lang="ru-RU" altLang="ko-KR" dirty="0" smtClean="0"/>
              <a:t>Third level</a:t>
            </a:r>
          </a:p>
          <a:p>
            <a:pPr lvl="3"/>
            <a:r>
              <a:rPr lang="ru-RU" altLang="ko-KR" dirty="0" smtClean="0"/>
              <a:t>Fourth level</a:t>
            </a:r>
          </a:p>
          <a:p>
            <a:pPr lvl="4"/>
            <a:r>
              <a:rPr lang="ru-RU" altLang="ko-KR" dirty="0" smtClean="0"/>
              <a:t>Fifth level</a:t>
            </a:r>
          </a:p>
        </p:txBody>
      </p:sp>
      <p:sp>
        <p:nvSpPr>
          <p:cNvPr id="79931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106363" y="-26988"/>
            <a:ext cx="7705725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Type Slide Title</a:t>
            </a:r>
          </a:p>
        </p:txBody>
      </p:sp>
      <p:sp>
        <p:nvSpPr>
          <p:cNvPr id="16" name="Text Box 12"/>
          <p:cNvSpPr txBox="1">
            <a:spLocks noChangeArrowheads="1"/>
          </p:cNvSpPr>
          <p:nvPr userDrawn="1"/>
        </p:nvSpPr>
        <p:spPr bwMode="auto">
          <a:xfrm>
            <a:off x="6026775" y="6378575"/>
            <a:ext cx="27542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latinLnBrk="0">
              <a:defRPr/>
            </a:pPr>
            <a:r>
              <a:rPr kumimoji="0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2011</a:t>
            </a:r>
            <a:r>
              <a:rPr kumimoji="0"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kumimoji="0" lang="ko-KR" altLang="en-US" sz="1400" baseline="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중소기업 지원사업 안내</a:t>
            </a:r>
            <a:endParaRPr kumimoji="0" lang="ko-KR" altLang="en-US" sz="1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Rectangle 13"/>
          <p:cNvSpPr>
            <a:spLocks noChangeArrowheads="1"/>
          </p:cNvSpPr>
          <p:nvPr userDrawn="1"/>
        </p:nvSpPr>
        <p:spPr bwMode="auto">
          <a:xfrm>
            <a:off x="4308475" y="6381772"/>
            <a:ext cx="5143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latinLnBrk="0">
              <a:defRPr/>
            </a:pPr>
            <a:fld id="{E548E94D-B130-43EC-8D92-E1E3E1946DE6}" type="slidenum">
              <a:rPr kumimoji="0" lang="ko-KR" altLang="en-US" sz="140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pPr algn="ctr" latinLnBrk="0">
                <a:defRPr/>
              </a:pPr>
              <a:t>‹#›</a:t>
            </a:fld>
            <a:endParaRPr kumimoji="0" lang="en-US" altLang="ko-KR" sz="1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8" name="그림 17" descr="중진공_경기북부로고(투명배경_검정글씨)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466700" y="6357517"/>
            <a:ext cx="1511399" cy="3253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6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rgbClr val="003366"/>
          </a:solidFill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rgbClr val="003366"/>
          </a:solidFill>
          <a:latin typeface="Times New Roman" pitchFamily="18" charset="0"/>
          <a:ea typeface="굴림" pitchFamily="50" charset="-127"/>
        </a:defRPr>
      </a:lvl2pPr>
      <a:lvl3pPr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rgbClr val="003366"/>
          </a:solidFill>
          <a:latin typeface="Times New Roman" pitchFamily="18" charset="0"/>
          <a:ea typeface="굴림" pitchFamily="50" charset="-127"/>
        </a:defRPr>
      </a:lvl3pPr>
      <a:lvl4pPr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rgbClr val="003366"/>
          </a:solidFill>
          <a:latin typeface="Times New Roman" pitchFamily="18" charset="0"/>
          <a:ea typeface="굴림" pitchFamily="50" charset="-127"/>
        </a:defRPr>
      </a:lvl4pPr>
      <a:lvl5pPr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rgbClr val="003366"/>
          </a:solidFill>
          <a:latin typeface="Times New Roman" pitchFamily="18" charset="0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rgbClr val="003366"/>
          </a:solidFill>
          <a:latin typeface="Times New Roman" pitchFamily="18" charset="0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rgbClr val="003366"/>
          </a:solidFill>
          <a:latin typeface="Times New Roman" pitchFamily="18" charset="0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rgbClr val="003366"/>
          </a:solidFill>
          <a:latin typeface="Times New Roman" pitchFamily="18" charset="0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000" b="1" i="1">
          <a:solidFill>
            <a:srgbClr val="003366"/>
          </a:solidFill>
          <a:latin typeface="Times New Roman" pitchFamily="18" charset="0"/>
          <a:ea typeface="굴림" pitchFamily="50" charset="-127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jpeg"/><Relationship Id="rId2" Type="http://schemas.openxmlformats.org/officeDocument/2006/relationships/image" Target="../media/image11.png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kr.gobizkorea.com/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changupnet.go.kr/jiwon" TargetMode="External"/><Relationship Id="rId4" Type="http://schemas.openxmlformats.org/officeDocument/2006/relationships/image" Target="../media/image1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1984978" y="1042968"/>
            <a:ext cx="6801862" cy="4012927"/>
            <a:chOff x="1984978" y="1042968"/>
            <a:chExt cx="6801862" cy="4012927"/>
          </a:xfrm>
        </p:grpSpPr>
        <p:pic>
          <p:nvPicPr>
            <p:cNvPr id="14" name="Picture 171" descr="중진공로고(투명배경_검정글씨)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78578" y="1042968"/>
              <a:ext cx="2393950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" name="그룹 7"/>
            <p:cNvGrpSpPr/>
            <p:nvPr/>
          </p:nvGrpSpPr>
          <p:grpSpPr>
            <a:xfrm>
              <a:off x="1984978" y="2015903"/>
              <a:ext cx="6801862" cy="3039992"/>
              <a:chOff x="1984978" y="2015903"/>
              <a:chExt cx="6801862" cy="3039992"/>
            </a:xfrm>
          </p:grpSpPr>
          <p:sp>
            <p:nvSpPr>
              <p:cNvPr id="16" name="Text Box 3"/>
              <p:cNvSpPr txBox="1">
                <a:spLocks noChangeArrowheads="1"/>
              </p:cNvSpPr>
              <p:nvPr/>
            </p:nvSpPr>
            <p:spPr bwMode="auto">
              <a:xfrm>
                <a:off x="3452807" y="4071942"/>
                <a:ext cx="3862388" cy="519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2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중 소 기 업 진 흥 공 단</a:t>
                </a:r>
              </a:p>
            </p:txBody>
          </p:sp>
          <p:sp>
            <p:nvSpPr>
              <p:cNvPr id="17" name="Text Box 4"/>
              <p:cNvSpPr txBox="1">
                <a:spLocks noChangeArrowheads="1"/>
              </p:cNvSpPr>
              <p:nvPr/>
            </p:nvSpPr>
            <p:spPr bwMode="auto">
              <a:xfrm>
                <a:off x="3859224" y="4594230"/>
                <a:ext cx="305724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경  기  북  부  지  부</a:t>
                </a:r>
              </a:p>
            </p:txBody>
          </p:sp>
          <p:sp>
            <p:nvSpPr>
              <p:cNvPr id="18" name="Text Box 5"/>
              <p:cNvSpPr txBox="1">
                <a:spLocks noChangeArrowheads="1"/>
              </p:cNvSpPr>
              <p:nvPr/>
            </p:nvSpPr>
            <p:spPr bwMode="auto">
              <a:xfrm>
                <a:off x="4761226" y="3190873"/>
                <a:ext cx="124906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2011. 1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984978" y="2015903"/>
                <a:ext cx="680186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36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cs typeface="+mj-cs"/>
                  </a:rPr>
                  <a:t>2011</a:t>
                </a:r>
                <a:r>
                  <a:rPr lang="ko-KR" altLang="en-US" sz="36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cs typeface="+mj-cs"/>
                  </a:rPr>
                  <a:t>년 중소기업 지원사업 안내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auto">
          <a:xfrm>
            <a:off x="611188" y="1785926"/>
            <a:ext cx="7032646" cy="1681174"/>
          </a:xfrm>
          <a:prstGeom prst="rect">
            <a:avLst/>
          </a:prstGeom>
          <a:solidFill>
            <a:srgbClr val="DDDDDD"/>
          </a:solidFill>
          <a:ln w="2857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" name="그룹 9"/>
          <p:cNvGrpSpPr/>
          <p:nvPr/>
        </p:nvGrpSpPr>
        <p:grpSpPr>
          <a:xfrm>
            <a:off x="438150" y="1033442"/>
            <a:ext cx="6848494" cy="362407"/>
            <a:chOff x="438150" y="928670"/>
            <a:chExt cx="6848494" cy="362407"/>
          </a:xfrm>
        </p:grpSpPr>
        <p:pic>
          <p:nvPicPr>
            <p:cNvPr id="221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02074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2" name="Text Box 128"/>
            <p:cNvSpPr txBox="1">
              <a:spLocks noChangeArrowheads="1"/>
            </p:cNvSpPr>
            <p:nvPr/>
          </p:nvSpPr>
          <p:spPr bwMode="auto">
            <a:xfrm>
              <a:off x="649592" y="928670"/>
              <a:ext cx="6637052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융자제한기업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6" name="직사각형 5"/>
          <p:cNvSpPr/>
          <p:nvPr/>
        </p:nvSpPr>
        <p:spPr>
          <a:xfrm>
            <a:off x="492128" y="1423976"/>
            <a:ext cx="8285162" cy="3457357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융자신청일 현재 업력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년 초과기업 중 다음에 해당하는 기업</a:t>
            </a:r>
            <a:endParaRPr lang="en-US" altLang="ko-KR" sz="1600" dirty="0" smtClean="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- 3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년 연속 총차입금이 매출액을 초과한 기업</a:t>
            </a:r>
            <a:endParaRPr lang="en-US" altLang="ko-KR" sz="1600" dirty="0" smtClean="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   - 2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년 연속 매출액이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50%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이상 감소한 기업</a:t>
            </a:r>
            <a:endParaRPr lang="en-US" altLang="ko-KR" sz="1600" dirty="0" smtClean="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   - 3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년 연속 영업손실이 계속된 기업</a:t>
            </a:r>
            <a:endParaRPr lang="en-US" altLang="ko-KR" sz="1600" dirty="0" smtClean="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최근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개월 이내 연체일수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45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일 이상 또는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10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일 이상이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회 이상인 기업</a:t>
            </a:r>
            <a:endParaRPr lang="en-US" altLang="ko-KR" sz="1600" dirty="0" smtClean="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   - 2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년 연속 적자기업 중 자기자본 전액 잠식 기업</a:t>
            </a:r>
            <a:endParaRPr lang="en-US" altLang="ko-KR" sz="1600" dirty="0" smtClean="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제조업의 경우</a:t>
            </a:r>
            <a:r>
              <a:rPr lang="en-US" altLang="ko-KR" sz="1600" dirty="0" smtClean="0">
                <a:solidFill>
                  <a:schemeClr val="accent2"/>
                </a:solidFill>
                <a:latin typeface="돋움" pitchFamily="50" charset="-127"/>
                <a:ea typeface="돋움" pitchFamily="50" charset="-127"/>
              </a:rPr>
              <a:t>‘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「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산업집적 활성화 및 공장설립에 관한 법률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」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에 의한 무등록 공장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단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자연재해 등으로 인한 재해 피해기업은 예외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융자심사에서 탈락한 기업으로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6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개월이 경과되지 아니한 기업</a:t>
            </a:r>
            <a:endParaRPr lang="en-US" altLang="ko-KR" sz="1600" dirty="0" smtClean="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spc="-15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     (</a:t>
            </a:r>
            <a:r>
              <a:rPr lang="ko-KR" altLang="en-US" sz="1600" spc="-15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신청연도가 다르거나 자금종류가 다를 경우에는 제외</a:t>
            </a:r>
            <a:r>
              <a:rPr lang="en-US" altLang="ko-KR" sz="1600" spc="-15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8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8138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정책자금 공통 적용사항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4"/>
          <p:cNvGrpSpPr/>
          <p:nvPr/>
        </p:nvGrpSpPr>
        <p:grpSpPr>
          <a:xfrm>
            <a:off x="438150" y="1020858"/>
            <a:ext cx="3953512" cy="362407"/>
            <a:chOff x="438150" y="1025400"/>
            <a:chExt cx="3953512" cy="362407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83568" y="102540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정책자금 요약표</a:t>
              </a:r>
              <a:endParaRPr kumimoji="1" lang="ko-KR" altLang="en-US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24801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지원자금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graphicFrame>
        <p:nvGraphicFramePr>
          <p:cNvPr id="12" name="Group 288"/>
          <p:cNvGraphicFramePr>
            <a:graphicFrameLocks noGrp="1"/>
          </p:cNvGraphicFramePr>
          <p:nvPr/>
        </p:nvGraphicFramePr>
        <p:xfrm>
          <a:off x="611560" y="1432654"/>
          <a:ext cx="8064499" cy="4518015"/>
        </p:xfrm>
        <a:graphic>
          <a:graphicData uri="http://schemas.openxmlformats.org/drawingml/2006/table">
            <a:tbl>
              <a:tblPr/>
              <a:tblGrid>
                <a:gridCol w="779462"/>
                <a:gridCol w="952500"/>
                <a:gridCol w="3581400"/>
                <a:gridCol w="895350"/>
                <a:gridCol w="781050"/>
                <a:gridCol w="1074737"/>
              </a:tblGrid>
              <a:tr h="265218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   분</a:t>
                      </a: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195"/>
                      </a:srgb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지원대상 및 요건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대출조건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대출한도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195"/>
                      </a:srgbClr>
                    </a:solidFill>
                  </a:tcPr>
                </a:tc>
              </a:tr>
              <a:tr h="299985">
                <a:tc gridSpan="2" vMerge="1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*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금리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</a:tr>
              <a:tr h="56298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창업기업지원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업력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7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미만 기업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시설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건축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사업장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설비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운영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개발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시설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8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3.28%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62989">
                <a:tc gridSpan="2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개발기술사업화</a:t>
                      </a: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제조업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지식서비스업 영위사업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정부과제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이노비즈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특허 등 기술 사업화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시설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8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3.28%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62989">
                <a:tc rowSpan="2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신성장기반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녹색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신성장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업력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7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이상 기업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시설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건축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사업장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설비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시운전 등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시설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8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3.78%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6298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협동화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개 이상의 기업이 추진주체를 선정하고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협동화실천계획 승인을 받은 기업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시설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3.78%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40~45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6298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긴급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경영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안정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일반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경영안정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일시적 경영애로 기업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최근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매출액의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1/3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이내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원자재비 등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3.98%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5~10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2822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수출금융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수출 중소기업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수출계약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/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수출실적 기준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최근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매출액의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1/2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이내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3.98%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6298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사업전환지원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업종전환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업종추가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품목추가 기업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전환대상 품목 매출발생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경과는 제외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시설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8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3.28%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11560" y="5984158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대출금리는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2011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¼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분기 기준</a:t>
            </a:r>
            <a:endParaRPr lang="ko-KR" altLang="en-US" sz="1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4"/>
          <p:cNvGrpSpPr/>
          <p:nvPr/>
        </p:nvGrpSpPr>
        <p:grpSpPr>
          <a:xfrm>
            <a:off x="438150" y="1032988"/>
            <a:ext cx="3919536" cy="362407"/>
            <a:chOff x="438150" y="1037530"/>
            <a:chExt cx="3919536" cy="362407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창업기업지원자금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24801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지원자금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92128" y="1385876"/>
            <a:ext cx="8285162" cy="4895699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우수한 기술력과 사업성은 있으나 자금력이 부족한 창업초기기업의 생산설비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</a:t>
            </a: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사업장매입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건축자금 및 기업활동 자금을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융자규모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조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4,000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경기북부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667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융자대상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창업기업지원자금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재창업자금으로 구분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창업자금 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업력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7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미만인 중소기업 또는 창업을 준비중인 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재창업자금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재창업을 준비중인 자 또는 재창업일로부터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년이 경과하지 않은 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융자범위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시설자금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생산설비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시험검사장비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사업장매입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사업장건축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토지구입비 제외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등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운전자금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창업비용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제품생산 및 기업경영에 소요되는 자금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융자조건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대출금리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연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3.28%(1/4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분기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공자기금 대출금리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-0.6%p</a:t>
            </a: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대출조건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시설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8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거치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포함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거치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포함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대출한도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기업당 연간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en-US" altLang="ko-KR" sz="1600" spc="-15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4"/>
          <p:cNvGrpSpPr/>
          <p:nvPr/>
        </p:nvGrpSpPr>
        <p:grpSpPr>
          <a:xfrm>
            <a:off x="438150" y="1032988"/>
            <a:ext cx="3919536" cy="362407"/>
            <a:chOff x="438150" y="1037530"/>
            <a:chExt cx="3919536" cy="362407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개발기술사업화자금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24801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지원자금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92128" y="1385876"/>
            <a:ext cx="8285162" cy="2070310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중소기업이 개발하거나 이전받은 기술의 사업화에 필요한 생산설비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시험검사장비의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도입 및 사업화를 위한 원부자재 구입비용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시장개척비용 등을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융자규모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2,580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경기북부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175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융자대상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전략산업을 영위 또는 영위하고자 하는 기업으로서 아래의 하나에 해당되는 기술을 사업화하고자 하는 기업 또는 자체기술을 사업화하고자 하는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Inno-Biz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06428" y="3444681"/>
            <a:ext cx="8069260" cy="2417072"/>
          </a:xfrm>
          <a:prstGeom prst="rect">
            <a:avLst/>
          </a:prstGeom>
          <a:solidFill>
            <a:srgbClr val="DDDDDD"/>
          </a:solidFill>
          <a:ln w="25400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중소기업청 등 정부출연 연구개발사업에 참여하여 기술개발에 성공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완료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한 기술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특허 또는 실용신안 등록 기술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정부 및 정부 공인기관이 인증한 기술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신기술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(NET),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전력신기술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보건신기술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(HT)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등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국내외의 대학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연구기관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기술거래기관 등으로부터 이전받은 기술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「기술의 이전 및 사업화 촉진에 대한 법률」상 기술평가기관으로부터 기술평가인증을 받은 기술</a:t>
            </a:r>
            <a:endParaRPr lang="en-US" altLang="ko-KR" sz="1600" dirty="0" smtClean="0">
              <a:solidFill>
                <a:srgbClr val="333399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기업부설연구소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한국산업기술진흥협회 인정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)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보유 기업이 개발한 기술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4"/>
          <p:cNvGrpSpPr/>
          <p:nvPr/>
        </p:nvGrpSpPr>
        <p:grpSpPr>
          <a:xfrm>
            <a:off x="438150" y="1032988"/>
            <a:ext cx="3919536" cy="362407"/>
            <a:chOff x="438150" y="1037530"/>
            <a:chExt cx="3919536" cy="362407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개발기술사업화자금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24801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지원자금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92128" y="1414451"/>
            <a:ext cx="8285162" cy="2468368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융자범위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시설자금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개발기술 사업화에 소요되는 생산설비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시험검사장비 도입 등의 소요자금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운전자금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개발기술 사업화에 소요되는 원부자재 구입비용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시장 개척비용 등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융자조건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대출금리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연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3.28%(1/4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분기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공자기금 대출금리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-0.6%p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대출조건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시설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8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거치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포함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거치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포함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대출한도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기업당 연간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en-US" altLang="ko-KR" sz="1600" spc="-15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4"/>
          <p:cNvGrpSpPr/>
          <p:nvPr/>
        </p:nvGrpSpPr>
        <p:grpSpPr>
          <a:xfrm>
            <a:off x="438150" y="1032988"/>
            <a:ext cx="3919536" cy="362407"/>
            <a:chOff x="438150" y="1037530"/>
            <a:chExt cx="3919536" cy="362407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신성장기반자금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24801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지원자금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92128" y="1319201"/>
            <a:ext cx="8285162" cy="5205528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중소기업의 생산성향상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고부가가치화 등을 위한 생산시설 개량 또는 투자에 필요한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자금과 초기가동비 등을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융자규모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7,820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경기북부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557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융자대상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업력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7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이상 중소기업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단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업력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7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미만 기업 중 창업 요건에 해당되지 않는 기업은 지원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- 3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 이상의 중소기업이 규합하여 협동화실천계획의 승인을 얻은 자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또는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 이상의 중소기업이 규합하여 협업사업계획의 승인을 얻은 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농동단지입주기업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생산량 향상 사전진단 및 컨설팅을 받은 기업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단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업력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7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미만 기업은 창업기업지원자금으로 융자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융자조건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대출금리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연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3.78%(1/4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분기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공자기금 대출금리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-0.1%p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대출조건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시설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8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거치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포함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거치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포함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             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협동화 및 협업승인기업 시설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10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거치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포함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대출한도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기업당 연간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협동화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시설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45~50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 bwMode="auto">
          <a:xfrm>
            <a:off x="766736" y="4800610"/>
            <a:ext cx="7889902" cy="1235065"/>
          </a:xfrm>
          <a:prstGeom prst="rect">
            <a:avLst/>
          </a:prstGeom>
          <a:solidFill>
            <a:srgbClr val="DDDDDD"/>
          </a:solidFill>
          <a:ln w="2857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714348" y="2071678"/>
            <a:ext cx="7961340" cy="2428892"/>
          </a:xfrm>
          <a:prstGeom prst="rect">
            <a:avLst/>
          </a:prstGeom>
          <a:solidFill>
            <a:srgbClr val="DDDDDD"/>
          </a:solidFill>
          <a:ln w="2857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" name="그룹 224"/>
          <p:cNvGrpSpPr/>
          <p:nvPr/>
        </p:nvGrpSpPr>
        <p:grpSpPr>
          <a:xfrm>
            <a:off x="438150" y="1032988"/>
            <a:ext cx="3919536" cy="362407"/>
            <a:chOff x="438150" y="1037530"/>
            <a:chExt cx="3919536" cy="362407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신성장기반자금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24801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지원자금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92128" y="1357301"/>
            <a:ext cx="8285162" cy="5043432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융자범위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시설자금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생산설비 및 시험검사장비 도입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정보화 및 공정설치 등 필요자금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안정성평가 및 유통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물류시설 등에 소요되는 자금</a:t>
            </a:r>
            <a:endParaRPr lang="en-US" altLang="ko-KR" sz="1400" dirty="0" smtClean="0">
              <a:solidFill>
                <a:srgbClr val="333399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사업장 건축자금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(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토지구입비 제외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),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임차보증금</a:t>
            </a:r>
            <a:endParaRPr lang="en-US" altLang="ko-KR" sz="1400" dirty="0" smtClean="0">
              <a:solidFill>
                <a:srgbClr val="333399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지식서비스산업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문화컨텐츠산업 영위기업 또는 협동화 및 협업사업 승인기업이 사업장을 매입하고자 하는 경우 기업 당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1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회에 한해 사업장 확보자금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(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매입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경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공매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)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허용</a:t>
            </a:r>
            <a:endParaRPr lang="en-US" altLang="ko-KR" sz="1400" dirty="0" smtClean="0">
              <a:solidFill>
                <a:srgbClr val="333399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생산성 향상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생산환경 개선 및 후생복지시설 등에 소요되는 자금</a:t>
            </a:r>
            <a:endParaRPr lang="en-US" altLang="ko-KR" sz="1400" dirty="0" smtClean="0">
              <a:solidFill>
                <a:srgbClr val="333399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부지매입비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조성공사비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(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협동화 및 협업사업 승인기업에 한함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기업 간 인수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합병계약에 의거 유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무형자산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주권 인수 등에 소요되는 자금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운전자금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위 시설자금을 융자받은 기업 중 시설도입 후 소요되는 초기 가동비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시설자금의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30%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이내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혁신형기업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협동화 및 협업사업 승인기업은 시설자금의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50%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이내에서 초기가동비 지원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지식서비스산업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문화컨텐츠산업 영위기업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협동화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협업화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및 협업사업 승인기업은 제품생산비용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제품개발비용 및 시장개척비용에 소요되는 자금을 시설자금과 별도로 융자 가능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endParaRPr lang="en-US" altLang="ko-KR" sz="1600" spc="-15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4"/>
          <p:cNvGrpSpPr/>
          <p:nvPr/>
        </p:nvGrpSpPr>
        <p:grpSpPr>
          <a:xfrm>
            <a:off x="438150" y="1032988"/>
            <a:ext cx="3919536" cy="362407"/>
            <a:chOff x="438150" y="1037530"/>
            <a:chExt cx="3919536" cy="362407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긴급경영안정자금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24801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지원자금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92128" y="1385876"/>
            <a:ext cx="8285162" cy="2468368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수출중소기업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재해피해기업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일시적 경영애로기업 등의 경영안정지원을 위하여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생산 및 판매 활동에 소요되는 자금을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융자규모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2,200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경기북부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96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융자대상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융자제한업종에 해당되지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않는 중소기업 또는 수출 중소기업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융자범위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제품개발비용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시장개척비용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원부자재 구입비용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재난복구비용 등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융자조건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8" name="Group 297"/>
          <p:cNvGraphicFramePr>
            <a:graphicFrameLocks noGrp="1"/>
          </p:cNvGraphicFramePr>
          <p:nvPr/>
        </p:nvGraphicFramePr>
        <p:xfrm>
          <a:off x="611188" y="3852526"/>
          <a:ext cx="8064500" cy="1918150"/>
        </p:xfrm>
        <a:graphic>
          <a:graphicData uri="http://schemas.openxmlformats.org/drawingml/2006/table">
            <a:tbl>
              <a:tblPr/>
              <a:tblGrid>
                <a:gridCol w="1103292"/>
                <a:gridCol w="3571900"/>
                <a:gridCol w="3389308"/>
              </a:tblGrid>
              <a:tr h="3336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    분</a:t>
                      </a: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긴급경영안정사업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수출금융지원사업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</a:tr>
              <a:tr h="316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대출금리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(1/4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분기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연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3.98%,(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재해중소기업 연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3%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고정금리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공자기금 대출금리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+0.1%P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연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3.98%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공자기금 대출금리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+0.1(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기준금리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대출기간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거치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이내 포함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180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일 이내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대출한도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기업당 연간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 이내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(3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년간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 이내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기업당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 이내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해외조달시장 참여기업은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 이내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4"/>
          <p:cNvGrpSpPr/>
          <p:nvPr/>
        </p:nvGrpSpPr>
        <p:grpSpPr>
          <a:xfrm>
            <a:off x="438150" y="1032988"/>
            <a:ext cx="3919536" cy="362407"/>
            <a:chOff x="438150" y="1037530"/>
            <a:chExt cx="3919536" cy="362407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사업전환지원자금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24801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지원자금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92128" y="1385876"/>
            <a:ext cx="8285162" cy="4844403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중소기업이 구조조정 차원에서 새로운 유망사업 진출 또는 품목추가 등을 추진할 때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이에 필요한 생산시설 투자비용 및 운전자금 등을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융자규모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1,745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150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개사 내외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경기북부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77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10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개사 이내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융자대상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업력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이상 기업으로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상시근로자수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인 이상인 기업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 영위업종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품목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 전체 매출액의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35%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이상이고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이를 사업전환 대상으로 하는 경우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전환업종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품목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 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제조업 또는 서비스업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단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정책자금융자 제외대상 업종 미포함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융자범위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시설자금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생산설비 및 시험검사장비 도입자금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사업장 확보자금 등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운전자금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생산 및 경영에 소요되는 자금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사업전환에 사용되는 경비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융자조건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대출금리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연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3.28%(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공자기금 융자금리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-0.6%p)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대출기간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시설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8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거치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 포함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거치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 포함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대출한도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기업당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4"/>
          <p:cNvGrpSpPr/>
          <p:nvPr/>
        </p:nvGrpSpPr>
        <p:grpSpPr>
          <a:xfrm>
            <a:off x="438150" y="1032988"/>
            <a:ext cx="3919536" cy="362407"/>
            <a:chOff x="438150" y="1037530"/>
            <a:chExt cx="3919536" cy="362407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투융자 복합금융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24801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지원자금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92128" y="1385876"/>
            <a:ext cx="8285162" cy="2763834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기술성과 미래성장가치가 우수한 중소기업을 대상으로 투자와 융자의 장점을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복합한 저금리 신용대출 방식으로 중소기업의 성장을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융자규모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1,000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경기북부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59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융자대상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이익공유형대출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창업기업지원자금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개발기술사업화자금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(7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미만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지원대상기업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성장공유형대출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기업간 협력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수출금융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재해자금을 제외한 정책자금 지원대상기업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융자조건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7" name="Group 297"/>
          <p:cNvGraphicFramePr>
            <a:graphicFrameLocks noGrp="1"/>
          </p:cNvGraphicFramePr>
          <p:nvPr/>
        </p:nvGraphicFramePr>
        <p:xfrm>
          <a:off x="611188" y="4148149"/>
          <a:ext cx="8064500" cy="2019308"/>
        </p:xfrm>
        <a:graphic>
          <a:graphicData uri="http://schemas.openxmlformats.org/drawingml/2006/table">
            <a:tbl>
              <a:tblPr/>
              <a:tblGrid>
                <a:gridCol w="1460482"/>
                <a:gridCol w="3302009"/>
                <a:gridCol w="3302009"/>
              </a:tblGrid>
              <a:tr h="3336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    분</a:t>
                      </a: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이익공유형대출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성장공유형대출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</a:tr>
              <a:tr h="316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지원조건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영업성과에 연동하여 이자 부담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주식연계 회사채를 중진공이 인수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지원한도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기업당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 이내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정책자금별 융자한도 이내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운전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지원기간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거치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창업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7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거치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4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그외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이내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지원금리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고정이자 </a:t>
                      </a: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: </a:t>
                      </a:r>
                      <a:r>
                        <a:rPr kumimoji="1" lang="ko-KR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신용대출금리</a:t>
                      </a: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-2%p(2% </a:t>
                      </a:r>
                      <a:r>
                        <a:rPr kumimoji="1" lang="ko-KR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수준</a:t>
                      </a: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연동이자 </a:t>
                      </a: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: </a:t>
                      </a:r>
                      <a:r>
                        <a:rPr kumimoji="1" lang="ko-KR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영업이익</a:t>
                      </a: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×3%</a:t>
                      </a:r>
                      <a:endParaRPr kumimoji="1" lang="ko-KR" alt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표면금리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1%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만기보장금리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4%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그룹 39"/>
          <p:cNvGrpSpPr/>
          <p:nvPr/>
        </p:nvGrpSpPr>
        <p:grpSpPr>
          <a:xfrm>
            <a:off x="2171683" y="1471598"/>
            <a:ext cx="4943475" cy="4027487"/>
            <a:chOff x="2171683" y="1481126"/>
            <a:chExt cx="4943475" cy="4027487"/>
          </a:xfrm>
        </p:grpSpPr>
        <p:grpSp>
          <p:nvGrpSpPr>
            <p:cNvPr id="54" name="Group 6"/>
            <p:cNvGrpSpPr>
              <a:grpSpLocks/>
            </p:cNvGrpSpPr>
            <p:nvPr/>
          </p:nvGrpSpPr>
          <p:grpSpPr bwMode="auto">
            <a:xfrm>
              <a:off x="2171683" y="1481126"/>
              <a:ext cx="4943475" cy="647700"/>
              <a:chOff x="1316" y="911"/>
              <a:chExt cx="3114" cy="408"/>
            </a:xfrm>
          </p:grpSpPr>
          <p:grpSp>
            <p:nvGrpSpPr>
              <p:cNvPr id="83" name="Group 7"/>
              <p:cNvGrpSpPr>
                <a:grpSpLocks/>
              </p:cNvGrpSpPr>
              <p:nvPr/>
            </p:nvGrpSpPr>
            <p:grpSpPr bwMode="auto">
              <a:xfrm>
                <a:off x="1316" y="911"/>
                <a:ext cx="3114" cy="408"/>
                <a:chOff x="1092" y="754"/>
                <a:chExt cx="3114" cy="408"/>
              </a:xfrm>
            </p:grpSpPr>
            <p:pic>
              <p:nvPicPr>
                <p:cNvPr id="86" name="Picture 8" descr="ㅁ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092" y="754"/>
                  <a:ext cx="1316" cy="408"/>
                </a:xfrm>
                <a:prstGeom prst="rect">
                  <a:avLst/>
                </a:prstGeom>
                <a:noFill/>
              </p:spPr>
            </p:pic>
            <p:pic>
              <p:nvPicPr>
                <p:cNvPr id="87" name="Picture 9" descr="ㅁㅁ"/>
                <p:cNvPicPr preferRelativeResize="0"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407" y="754"/>
                  <a:ext cx="680" cy="408"/>
                </a:xfrm>
                <a:prstGeom prst="rect">
                  <a:avLst/>
                </a:prstGeom>
                <a:noFill/>
              </p:spPr>
            </p:pic>
            <p:pic>
              <p:nvPicPr>
                <p:cNvPr id="88" name="Picture 10" descr="ㅁㅁㅁ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83" y="754"/>
                  <a:ext cx="1123" cy="408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84" name="Text Box 11"/>
              <p:cNvSpPr txBox="1">
                <a:spLocks noChangeArrowheads="1"/>
              </p:cNvSpPr>
              <p:nvPr/>
            </p:nvSpPr>
            <p:spPr bwMode="auto">
              <a:xfrm>
                <a:off x="1940" y="985"/>
                <a:ext cx="2109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ko-KR" altLang="en-US" sz="20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중소기업진흥공단 일반현황</a:t>
                </a:r>
                <a:endParaRPr lang="ko-KR" altLang="en-US" sz="20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85" name="Text Box 12"/>
              <p:cNvSpPr txBox="1">
                <a:spLocks noChangeArrowheads="1"/>
              </p:cNvSpPr>
              <p:nvPr/>
            </p:nvSpPr>
            <p:spPr bwMode="auto">
              <a:xfrm>
                <a:off x="1474" y="990"/>
                <a:ext cx="15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2000" dirty="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I</a:t>
                </a:r>
              </a:p>
            </p:txBody>
          </p:sp>
        </p:grpSp>
        <p:grpSp>
          <p:nvGrpSpPr>
            <p:cNvPr id="55" name="Group 13"/>
            <p:cNvGrpSpPr>
              <a:grpSpLocks/>
            </p:cNvGrpSpPr>
            <p:nvPr/>
          </p:nvGrpSpPr>
          <p:grpSpPr bwMode="auto">
            <a:xfrm>
              <a:off x="2171683" y="2324088"/>
              <a:ext cx="4943475" cy="647700"/>
              <a:chOff x="1316" y="1370"/>
              <a:chExt cx="3114" cy="408"/>
            </a:xfrm>
          </p:grpSpPr>
          <p:grpSp>
            <p:nvGrpSpPr>
              <p:cNvPr id="77" name="Group 14"/>
              <p:cNvGrpSpPr>
                <a:grpSpLocks/>
              </p:cNvGrpSpPr>
              <p:nvPr/>
            </p:nvGrpSpPr>
            <p:grpSpPr bwMode="auto">
              <a:xfrm>
                <a:off x="1316" y="1370"/>
                <a:ext cx="3114" cy="408"/>
                <a:chOff x="1092" y="754"/>
                <a:chExt cx="3114" cy="408"/>
              </a:xfrm>
            </p:grpSpPr>
            <p:pic>
              <p:nvPicPr>
                <p:cNvPr id="80" name="Picture 15" descr="ㅁ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092" y="754"/>
                  <a:ext cx="1316" cy="408"/>
                </a:xfrm>
                <a:prstGeom prst="rect">
                  <a:avLst/>
                </a:prstGeom>
                <a:noFill/>
              </p:spPr>
            </p:pic>
            <p:pic>
              <p:nvPicPr>
                <p:cNvPr id="81" name="Picture 16" descr="ㅁㅁ"/>
                <p:cNvPicPr preferRelativeResize="0"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407" y="754"/>
                  <a:ext cx="680" cy="408"/>
                </a:xfrm>
                <a:prstGeom prst="rect">
                  <a:avLst/>
                </a:prstGeom>
                <a:noFill/>
              </p:spPr>
            </p:pic>
            <p:pic>
              <p:nvPicPr>
                <p:cNvPr id="82" name="Picture 17" descr="ㅁㅁㅁ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83" y="754"/>
                  <a:ext cx="1123" cy="408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78" name="Text Box 18"/>
              <p:cNvSpPr txBox="1">
                <a:spLocks noChangeArrowheads="1"/>
              </p:cNvSpPr>
              <p:nvPr/>
            </p:nvSpPr>
            <p:spPr bwMode="auto">
              <a:xfrm>
                <a:off x="1940" y="1444"/>
                <a:ext cx="1462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ko-KR" altLang="en-US" sz="20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정책자금 융자사업</a:t>
                </a:r>
                <a:endParaRPr lang="ko-KR" altLang="en-US" sz="20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79" name="Text Box 19"/>
              <p:cNvSpPr txBox="1">
                <a:spLocks noChangeArrowheads="1"/>
              </p:cNvSpPr>
              <p:nvPr/>
            </p:nvSpPr>
            <p:spPr bwMode="auto">
              <a:xfrm>
                <a:off x="1454" y="1449"/>
                <a:ext cx="1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2000" dirty="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II</a:t>
                </a:r>
              </a:p>
            </p:txBody>
          </p:sp>
        </p:grpSp>
        <p:grpSp>
          <p:nvGrpSpPr>
            <p:cNvPr id="56" name="Group 20"/>
            <p:cNvGrpSpPr>
              <a:grpSpLocks/>
            </p:cNvGrpSpPr>
            <p:nvPr/>
          </p:nvGrpSpPr>
          <p:grpSpPr bwMode="auto">
            <a:xfrm>
              <a:off x="2171683" y="3170226"/>
              <a:ext cx="4943475" cy="647700"/>
              <a:chOff x="1316" y="1831"/>
              <a:chExt cx="3114" cy="408"/>
            </a:xfrm>
          </p:grpSpPr>
          <p:grpSp>
            <p:nvGrpSpPr>
              <p:cNvPr id="71" name="Group 21"/>
              <p:cNvGrpSpPr>
                <a:grpSpLocks/>
              </p:cNvGrpSpPr>
              <p:nvPr/>
            </p:nvGrpSpPr>
            <p:grpSpPr bwMode="auto">
              <a:xfrm>
                <a:off x="1316" y="1831"/>
                <a:ext cx="3114" cy="408"/>
                <a:chOff x="1092" y="754"/>
                <a:chExt cx="3114" cy="408"/>
              </a:xfrm>
            </p:grpSpPr>
            <p:pic>
              <p:nvPicPr>
                <p:cNvPr id="74" name="Picture 22" descr="ㅁ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092" y="754"/>
                  <a:ext cx="1316" cy="408"/>
                </a:xfrm>
                <a:prstGeom prst="rect">
                  <a:avLst/>
                </a:prstGeom>
                <a:noFill/>
              </p:spPr>
            </p:pic>
            <p:pic>
              <p:nvPicPr>
                <p:cNvPr id="75" name="Picture 23" descr="ㅁㅁ"/>
                <p:cNvPicPr preferRelativeResize="0"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407" y="754"/>
                  <a:ext cx="680" cy="408"/>
                </a:xfrm>
                <a:prstGeom prst="rect">
                  <a:avLst/>
                </a:prstGeom>
                <a:noFill/>
              </p:spPr>
            </p:pic>
            <p:pic>
              <p:nvPicPr>
                <p:cNvPr id="76" name="Picture 24" descr="ㅁㅁㅁ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83" y="754"/>
                  <a:ext cx="1123" cy="408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72" name="Text Box 25"/>
              <p:cNvSpPr txBox="1">
                <a:spLocks noChangeArrowheads="1"/>
              </p:cNvSpPr>
              <p:nvPr/>
            </p:nvSpPr>
            <p:spPr bwMode="auto">
              <a:xfrm>
                <a:off x="1940" y="1905"/>
                <a:ext cx="1247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ko-KR" altLang="en-US" sz="20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구조고도화사업</a:t>
                </a:r>
                <a:endParaRPr lang="ko-KR" altLang="en-US" sz="20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73" name="Text Box 26"/>
              <p:cNvSpPr txBox="1">
                <a:spLocks noChangeArrowheads="1"/>
              </p:cNvSpPr>
              <p:nvPr/>
            </p:nvSpPr>
            <p:spPr bwMode="auto">
              <a:xfrm>
                <a:off x="1434" y="1910"/>
                <a:ext cx="23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2000" dirty="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III</a:t>
                </a:r>
              </a:p>
            </p:txBody>
          </p:sp>
        </p:grpSp>
        <p:grpSp>
          <p:nvGrpSpPr>
            <p:cNvPr id="57" name="Group 27"/>
            <p:cNvGrpSpPr>
              <a:grpSpLocks/>
            </p:cNvGrpSpPr>
            <p:nvPr/>
          </p:nvGrpSpPr>
          <p:grpSpPr bwMode="auto">
            <a:xfrm>
              <a:off x="2171683" y="4019538"/>
              <a:ext cx="4943475" cy="647700"/>
              <a:chOff x="1316" y="2294"/>
              <a:chExt cx="3114" cy="408"/>
            </a:xfrm>
          </p:grpSpPr>
          <p:grpSp>
            <p:nvGrpSpPr>
              <p:cNvPr id="65" name="Group 28"/>
              <p:cNvGrpSpPr>
                <a:grpSpLocks/>
              </p:cNvGrpSpPr>
              <p:nvPr/>
            </p:nvGrpSpPr>
            <p:grpSpPr bwMode="auto">
              <a:xfrm>
                <a:off x="1316" y="2294"/>
                <a:ext cx="3114" cy="408"/>
                <a:chOff x="1092" y="754"/>
                <a:chExt cx="3114" cy="408"/>
              </a:xfrm>
            </p:grpSpPr>
            <p:pic>
              <p:nvPicPr>
                <p:cNvPr id="68" name="Picture 29" descr="ㅁ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092" y="754"/>
                  <a:ext cx="1316" cy="408"/>
                </a:xfrm>
                <a:prstGeom prst="rect">
                  <a:avLst/>
                </a:prstGeom>
                <a:noFill/>
              </p:spPr>
            </p:pic>
            <p:pic>
              <p:nvPicPr>
                <p:cNvPr id="69" name="Picture 30" descr="ㅁㅁ"/>
                <p:cNvPicPr preferRelativeResize="0"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407" y="754"/>
                  <a:ext cx="680" cy="408"/>
                </a:xfrm>
                <a:prstGeom prst="rect">
                  <a:avLst/>
                </a:prstGeom>
                <a:noFill/>
              </p:spPr>
            </p:pic>
            <p:pic>
              <p:nvPicPr>
                <p:cNvPr id="70" name="Picture 31" descr="ㅁㅁㅁ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83" y="754"/>
                  <a:ext cx="1123" cy="408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66" name="Text Box 32"/>
              <p:cNvSpPr txBox="1">
                <a:spLocks noChangeArrowheads="1"/>
              </p:cNvSpPr>
              <p:nvPr/>
            </p:nvSpPr>
            <p:spPr bwMode="auto">
              <a:xfrm>
                <a:off x="1940" y="2368"/>
                <a:ext cx="1570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ko-KR" altLang="en-US" sz="20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수출마케팅지원사업</a:t>
                </a:r>
                <a:endParaRPr lang="ko-KR" altLang="en-US" sz="20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67" name="Text Box 33"/>
              <p:cNvSpPr txBox="1">
                <a:spLocks noChangeArrowheads="1"/>
              </p:cNvSpPr>
              <p:nvPr/>
            </p:nvSpPr>
            <p:spPr bwMode="auto">
              <a:xfrm>
                <a:off x="1424" y="2373"/>
                <a:ext cx="25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2000" dirty="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IV</a:t>
                </a:r>
              </a:p>
            </p:txBody>
          </p:sp>
        </p:grpSp>
        <p:grpSp>
          <p:nvGrpSpPr>
            <p:cNvPr id="58" name="Group 34"/>
            <p:cNvGrpSpPr>
              <a:grpSpLocks/>
            </p:cNvGrpSpPr>
            <p:nvPr/>
          </p:nvGrpSpPr>
          <p:grpSpPr bwMode="auto">
            <a:xfrm>
              <a:off x="2171683" y="4860913"/>
              <a:ext cx="4943475" cy="647700"/>
              <a:chOff x="1316" y="2752"/>
              <a:chExt cx="3114" cy="408"/>
            </a:xfrm>
          </p:grpSpPr>
          <p:grpSp>
            <p:nvGrpSpPr>
              <p:cNvPr id="59" name="Group 35"/>
              <p:cNvGrpSpPr>
                <a:grpSpLocks/>
              </p:cNvGrpSpPr>
              <p:nvPr/>
            </p:nvGrpSpPr>
            <p:grpSpPr bwMode="auto">
              <a:xfrm>
                <a:off x="1316" y="2752"/>
                <a:ext cx="3114" cy="408"/>
                <a:chOff x="1092" y="754"/>
                <a:chExt cx="3114" cy="408"/>
              </a:xfrm>
            </p:grpSpPr>
            <p:pic>
              <p:nvPicPr>
                <p:cNvPr id="62" name="Picture 36" descr="ㅁ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092" y="754"/>
                  <a:ext cx="1316" cy="408"/>
                </a:xfrm>
                <a:prstGeom prst="rect">
                  <a:avLst/>
                </a:prstGeom>
                <a:noFill/>
              </p:spPr>
            </p:pic>
            <p:pic>
              <p:nvPicPr>
                <p:cNvPr id="63" name="Picture 37" descr="ㅁㅁ"/>
                <p:cNvPicPr preferRelativeResize="0"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407" y="754"/>
                  <a:ext cx="680" cy="408"/>
                </a:xfrm>
                <a:prstGeom prst="rect">
                  <a:avLst/>
                </a:prstGeom>
                <a:noFill/>
              </p:spPr>
            </p:pic>
            <p:pic>
              <p:nvPicPr>
                <p:cNvPr id="64" name="Picture 38" descr="ㅁㅁㅁ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83" y="754"/>
                  <a:ext cx="1123" cy="408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60" name="Text Box 39"/>
              <p:cNvSpPr txBox="1">
                <a:spLocks noChangeArrowheads="1"/>
              </p:cNvSpPr>
              <p:nvPr/>
            </p:nvSpPr>
            <p:spPr bwMode="auto">
              <a:xfrm>
                <a:off x="1940" y="2826"/>
                <a:ext cx="2108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ko-KR" altLang="en-US" sz="20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연수사업 및 기타 지원사업</a:t>
                </a:r>
                <a:endParaRPr lang="ko-KR" altLang="en-US" sz="20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61" name="Text Box 40"/>
              <p:cNvSpPr txBox="1">
                <a:spLocks noChangeArrowheads="1"/>
              </p:cNvSpPr>
              <p:nvPr/>
            </p:nvSpPr>
            <p:spPr bwMode="auto">
              <a:xfrm>
                <a:off x="1444" y="2831"/>
                <a:ext cx="21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2000" dirty="0">
                    <a:solidFill>
                      <a:srgbClr val="FFFFFF"/>
                    </a:solidFill>
                    <a:latin typeface="HY헤드라인M" pitchFamily="18" charset="-127"/>
                    <a:ea typeface="HY헤드라인M" pitchFamily="18" charset="-127"/>
                  </a:rPr>
                  <a:t>V</a:t>
                </a:r>
              </a:p>
            </p:txBody>
          </p:sp>
        </p:grpSp>
      </p:grpSp>
      <p:sp>
        <p:nvSpPr>
          <p:cNvPr id="39" name="Rectangle 315"/>
          <p:cNvSpPr txBox="1">
            <a:spLocks noChangeArrowheads="1"/>
          </p:cNvSpPr>
          <p:nvPr/>
        </p:nvSpPr>
        <p:spPr>
          <a:xfrm>
            <a:off x="349705" y="-26988"/>
            <a:ext cx="7394595" cy="620713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Contents</a:t>
            </a:r>
            <a:endParaRPr kumimoji="1" lang="en-US" altLang="ko-KR" sz="3000" b="1" i="1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4"/>
          <p:cNvGrpSpPr/>
          <p:nvPr/>
        </p:nvGrpSpPr>
        <p:grpSpPr>
          <a:xfrm>
            <a:off x="438150" y="1032988"/>
            <a:ext cx="3919536" cy="362407"/>
            <a:chOff x="438150" y="1037530"/>
            <a:chExt cx="3919536" cy="362407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소상공인지원자금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24801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지원자금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92128" y="1359998"/>
            <a:ext cx="8285162" cy="2815130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소상공인의 창업과 경영안정 지원 및 골목 슈퍼마켓 등 종합 소매업의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시설 현대화를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융자규모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4,000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소상공인자금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2,500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나들가게지원자금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1,500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융자대상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소상공인자금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종업원수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인 미만 업체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제조업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건설업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운송업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광업 등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나들가게자금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음식료 위주 소매업 중 나들가게로 선정된 기업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융자조건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7" name="Group 297"/>
          <p:cNvGraphicFramePr>
            <a:graphicFrameLocks noGrp="1"/>
          </p:cNvGraphicFramePr>
          <p:nvPr/>
        </p:nvGraphicFramePr>
        <p:xfrm>
          <a:off x="628622" y="4163062"/>
          <a:ext cx="8064500" cy="1763276"/>
        </p:xfrm>
        <a:graphic>
          <a:graphicData uri="http://schemas.openxmlformats.org/drawingml/2006/table">
            <a:tbl>
              <a:tblPr/>
              <a:tblGrid>
                <a:gridCol w="1714512"/>
                <a:gridCol w="3047979"/>
                <a:gridCol w="3302009"/>
              </a:tblGrid>
              <a:tr h="3336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    분</a:t>
                      </a: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소상공인자금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나들가게지원자금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</a:tr>
              <a:tr h="316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융자범위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창업 및 경영개선에 필요한 자금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시설현대화 등 경영혁신에 필요한 자금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대출금리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변동금리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공자기금 대출금리에서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-0.13%p 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공자기금 대출금리에서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-0.13%p 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지원한도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천만원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지원기간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거치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이내 포함</a:t>
                      </a:r>
                      <a:endParaRPr kumimoji="1" lang="en-US" altLang="ko-KR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거치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이내 포함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83568" y="5938028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*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신청접수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소상공인지원센터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☎1588-5302</a:t>
            </a:r>
            <a:endParaRPr lang="ko-KR" altLang="en-US" sz="1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40190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구조고도화사업 추진방향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2" name="Text Box 186"/>
          <p:cNvSpPr txBox="1">
            <a:spLocks noChangeArrowheads="1"/>
          </p:cNvSpPr>
          <p:nvPr/>
        </p:nvSpPr>
        <p:spPr bwMode="auto">
          <a:xfrm>
            <a:off x="6914076" y="314325"/>
            <a:ext cx="18870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구조고도화사업</a:t>
            </a:r>
          </a:p>
        </p:txBody>
      </p:sp>
      <p:grpSp>
        <p:nvGrpSpPr>
          <p:cNvPr id="2" name="그룹 39"/>
          <p:cNvGrpSpPr/>
          <p:nvPr/>
        </p:nvGrpSpPr>
        <p:grpSpPr>
          <a:xfrm>
            <a:off x="442885" y="1038205"/>
            <a:ext cx="5557874" cy="400110"/>
            <a:chOff x="442885" y="1038205"/>
            <a:chExt cx="5557874" cy="400110"/>
          </a:xfrm>
        </p:grpSpPr>
        <p:pic>
          <p:nvPicPr>
            <p:cNvPr id="41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2885" y="1130277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Text Box 128"/>
            <p:cNvSpPr txBox="1">
              <a:spLocks noChangeArrowheads="1"/>
            </p:cNvSpPr>
            <p:nvPr/>
          </p:nvSpPr>
          <p:spPr bwMode="auto">
            <a:xfrm>
              <a:off x="654326" y="1038205"/>
              <a:ext cx="534643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2011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년도 구조고도화</a:t>
              </a: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사업 추진방향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8" name="그룹 57"/>
          <p:cNvGrpSpPr/>
          <p:nvPr/>
        </p:nvGrpSpPr>
        <p:grpSpPr>
          <a:xfrm>
            <a:off x="611188" y="1533512"/>
            <a:ext cx="4017915" cy="2219338"/>
            <a:chOff x="611188" y="1533512"/>
            <a:chExt cx="4017915" cy="2219338"/>
          </a:xfrm>
        </p:grpSpPr>
        <p:grpSp>
          <p:nvGrpSpPr>
            <p:cNvPr id="268" name="Group 128"/>
            <p:cNvGrpSpPr>
              <a:grpSpLocks/>
            </p:cNvGrpSpPr>
            <p:nvPr/>
          </p:nvGrpSpPr>
          <p:grpSpPr bwMode="auto">
            <a:xfrm>
              <a:off x="611188" y="1533512"/>
              <a:ext cx="3886200" cy="2196000"/>
              <a:chOff x="385" y="754"/>
              <a:chExt cx="2448" cy="1497"/>
            </a:xfrm>
          </p:grpSpPr>
          <p:sp>
            <p:nvSpPr>
              <p:cNvPr id="271" name="AutoShape 76"/>
              <p:cNvSpPr>
                <a:spLocks noChangeArrowheads="1"/>
              </p:cNvSpPr>
              <p:nvPr/>
            </p:nvSpPr>
            <p:spPr bwMode="auto">
              <a:xfrm>
                <a:off x="385" y="754"/>
                <a:ext cx="2448" cy="1496"/>
              </a:xfrm>
              <a:prstGeom prst="roundRect">
                <a:avLst>
                  <a:gd name="adj" fmla="val 2000"/>
                </a:avLst>
              </a:prstGeom>
              <a:solidFill>
                <a:srgbClr val="996633"/>
              </a:solidFill>
              <a:ln w="50800">
                <a:solidFill>
                  <a:srgbClr val="9966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2" name="AutoShape 77"/>
              <p:cNvSpPr>
                <a:spLocks noChangeArrowheads="1"/>
              </p:cNvSpPr>
              <p:nvPr/>
            </p:nvSpPr>
            <p:spPr bwMode="gray">
              <a:xfrm>
                <a:off x="385" y="981"/>
                <a:ext cx="2448" cy="1270"/>
              </a:xfrm>
              <a:prstGeom prst="roundRect">
                <a:avLst>
                  <a:gd name="adj" fmla="val 2398"/>
                </a:avLst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FF"/>
                  </a:gs>
                </a:gsLst>
                <a:lin ang="18900000" scaled="1"/>
              </a:gradFill>
              <a:ln w="50800" algn="ctr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marL="98425" marR="0" lvl="0" indent="-98425" algn="l" defTabSz="914400" eaLnBrk="1" fontAlgn="auto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endParaRPr kumimoji="1" lang="ko-KR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113F71"/>
                  </a:solidFill>
                  <a:effectLst/>
                  <a:uLnTx/>
                  <a:uFillTx/>
                  <a:latin typeface="가는각진제목체" pitchFamily="18" charset="-127"/>
                  <a:ea typeface="가는각진제목체" pitchFamily="18" charset="-127"/>
                </a:endParaRPr>
              </a:p>
            </p:txBody>
          </p:sp>
        </p:grpSp>
        <p:sp>
          <p:nvSpPr>
            <p:cNvPr id="269" name="Text Box 78"/>
            <p:cNvSpPr txBox="1">
              <a:spLocks noChangeArrowheads="1"/>
            </p:cNvSpPr>
            <p:nvPr/>
          </p:nvSpPr>
          <p:spPr bwMode="auto">
            <a:xfrm>
              <a:off x="793751" y="1547256"/>
              <a:ext cx="1001713" cy="3283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검토배경</a:t>
              </a:r>
              <a:endPara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3" name="직사각형 94"/>
            <p:cNvSpPr>
              <a:spLocks noChangeArrowheads="1"/>
            </p:cNvSpPr>
            <p:nvPr/>
          </p:nvSpPr>
          <p:spPr bwMode="auto">
            <a:xfrm>
              <a:off x="642910" y="1939907"/>
              <a:ext cx="3986193" cy="1812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66400" indent="-266400" algn="l">
                <a:lnSpc>
                  <a:spcPct val="120000"/>
                </a:lnSpc>
                <a:spcBef>
                  <a:spcPts val="400"/>
                </a:spcBef>
                <a:buSzPct val="120000"/>
                <a:buFontTx/>
                <a:buBlip>
                  <a:blip r:embed="rId4"/>
                </a:buBlip>
              </a:pPr>
              <a:r>
                <a:rPr lang="ko-KR" altLang="en-US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중소기업 경쟁력강화를 위한 많은</a:t>
              </a:r>
              <a:endPara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400" indent="-266400" algn="l">
                <a:lnSpc>
                  <a:spcPct val="120000"/>
                </a:lnSpc>
                <a:spcBef>
                  <a:spcPts val="400"/>
                </a:spcBef>
                <a:buSzPct val="120000"/>
              </a:pPr>
              <a:r>
                <a:rPr lang="en-US" altLang="ko-KR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   </a:t>
              </a:r>
              <a:r>
                <a:rPr lang="ko-KR" altLang="en-US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 노력에도 불구하고 컨설팅 효과 미흡</a:t>
              </a:r>
              <a:endPara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400" indent="-266400" algn="l">
                <a:lnSpc>
                  <a:spcPct val="120000"/>
                </a:lnSpc>
                <a:spcBef>
                  <a:spcPts val="400"/>
                </a:spcBef>
                <a:buSzPct val="120000"/>
              </a:pPr>
              <a:r>
                <a:rPr lang="en-US" altLang="ko-KR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   - </a:t>
              </a:r>
              <a:r>
                <a:rPr lang="ko-KR" altLang="en-US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대기업 생산성의 </a:t>
              </a:r>
              <a:r>
                <a:rPr lang="en-US" altLang="ko-KR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1/3</a:t>
              </a:r>
              <a:r>
                <a:rPr lang="ko-KR" altLang="en-US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에 불과</a:t>
              </a:r>
              <a:endParaRPr lang="en-US" altLang="ko-KR" sz="16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400" indent="-266400" algn="l">
                <a:lnSpc>
                  <a:spcPct val="120000"/>
                </a:lnSpc>
                <a:spcBef>
                  <a:spcPts val="400"/>
                </a:spcBef>
                <a:buSzPct val="120000"/>
                <a:buFontTx/>
                <a:buBlip>
                  <a:blip r:embed="rId4"/>
                </a:buBlip>
              </a:pPr>
              <a:r>
                <a:rPr lang="ko-KR" altLang="en-US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불특정 다수를 대상으로 한 양적 지원</a:t>
              </a:r>
              <a:endPara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400" indent="-266400" algn="l">
                <a:lnSpc>
                  <a:spcPct val="120000"/>
                </a:lnSpc>
                <a:spcBef>
                  <a:spcPts val="400"/>
                </a:spcBef>
                <a:buSzPct val="120000"/>
              </a:pPr>
              <a:r>
                <a:rPr lang="en-US" altLang="ko-KR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    </a:t>
              </a:r>
              <a:r>
                <a:rPr lang="ko-KR" altLang="en-US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으로는 거시 정책목적 달성에 한계</a:t>
              </a:r>
              <a:endParaRPr lang="en-US" altLang="ko-KR" sz="16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9" name="그룹 58"/>
          <p:cNvGrpSpPr/>
          <p:nvPr/>
        </p:nvGrpSpPr>
        <p:grpSpPr>
          <a:xfrm>
            <a:off x="4789488" y="1533512"/>
            <a:ext cx="4021169" cy="2196000"/>
            <a:chOff x="4789488" y="1533512"/>
            <a:chExt cx="4021169" cy="2196000"/>
          </a:xfrm>
        </p:grpSpPr>
        <p:grpSp>
          <p:nvGrpSpPr>
            <p:cNvPr id="249" name="Group 129"/>
            <p:cNvGrpSpPr>
              <a:grpSpLocks/>
            </p:cNvGrpSpPr>
            <p:nvPr/>
          </p:nvGrpSpPr>
          <p:grpSpPr bwMode="auto">
            <a:xfrm>
              <a:off x="4789488" y="1533512"/>
              <a:ext cx="3886200" cy="2196000"/>
              <a:chOff x="3017" y="754"/>
              <a:chExt cx="2448" cy="1497"/>
            </a:xfrm>
          </p:grpSpPr>
          <p:sp>
            <p:nvSpPr>
              <p:cNvPr id="252" name="AutoShape 83"/>
              <p:cNvSpPr>
                <a:spLocks noChangeArrowheads="1"/>
              </p:cNvSpPr>
              <p:nvPr/>
            </p:nvSpPr>
            <p:spPr bwMode="auto">
              <a:xfrm>
                <a:off x="3017" y="754"/>
                <a:ext cx="2448" cy="1496"/>
              </a:xfrm>
              <a:prstGeom prst="roundRect">
                <a:avLst>
                  <a:gd name="adj" fmla="val 2000"/>
                </a:avLst>
              </a:prstGeom>
              <a:solidFill>
                <a:srgbClr val="FF6600"/>
              </a:solidFill>
              <a:ln w="5080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3" name="AutoShape 84"/>
              <p:cNvSpPr>
                <a:spLocks noChangeArrowheads="1"/>
              </p:cNvSpPr>
              <p:nvPr/>
            </p:nvSpPr>
            <p:spPr bwMode="gray">
              <a:xfrm>
                <a:off x="3017" y="981"/>
                <a:ext cx="2448" cy="1270"/>
              </a:xfrm>
              <a:prstGeom prst="roundRect">
                <a:avLst>
                  <a:gd name="adj" fmla="val 2398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CCFF"/>
                  </a:gs>
                </a:gsLst>
                <a:lin ang="2700000" scaled="1"/>
              </a:gradFill>
              <a:ln w="50800" algn="ctr">
                <a:solidFill>
                  <a:srgbClr val="FF66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marL="98425" marR="0" lvl="0" indent="-98425" algn="l" defTabSz="914400" eaLnBrk="1" fontAlgn="auto" latinLnBrk="0" hangingPunct="1">
                  <a:lnSpc>
                    <a:spcPct val="11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§"/>
                  <a:tabLst/>
                  <a:defRPr/>
                </a:pPr>
                <a:endParaRPr kumimoji="1" lang="ko-KR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113F71"/>
                  </a:solidFill>
                  <a:effectLst/>
                  <a:uLnTx/>
                  <a:uFillTx/>
                  <a:latin typeface="가는각진제목체" pitchFamily="18" charset="-127"/>
                  <a:ea typeface="가는각진제목체" pitchFamily="18" charset="-127"/>
                </a:endParaRPr>
              </a:p>
            </p:txBody>
          </p:sp>
        </p:grpSp>
        <p:sp>
          <p:nvSpPr>
            <p:cNvPr id="250" name="Text Box 85"/>
            <p:cNvSpPr txBox="1">
              <a:spLocks noChangeArrowheads="1"/>
            </p:cNvSpPr>
            <p:nvPr/>
          </p:nvSpPr>
          <p:spPr bwMode="auto">
            <a:xfrm>
              <a:off x="4979988" y="1547256"/>
              <a:ext cx="1001713" cy="3283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추진방향</a:t>
              </a:r>
              <a:endPara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4" name="직사각형 94"/>
            <p:cNvSpPr>
              <a:spLocks noChangeArrowheads="1"/>
            </p:cNvSpPr>
            <p:nvPr/>
          </p:nvSpPr>
          <p:spPr bwMode="auto">
            <a:xfrm>
              <a:off x="4824464" y="1939907"/>
              <a:ext cx="3986193" cy="1774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66400" indent="-266400" algn="l">
                <a:lnSpc>
                  <a:spcPct val="120000"/>
                </a:lnSpc>
                <a:spcBef>
                  <a:spcPts val="400"/>
                </a:spcBef>
                <a:buSzPct val="120000"/>
                <a:buFontTx/>
                <a:buBlip>
                  <a:blip r:embed="rId4"/>
                </a:buBlip>
              </a:pPr>
              <a:r>
                <a:rPr lang="ko-KR" altLang="en-US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중소기업 애로를 끝까지 해결해주는</a:t>
              </a:r>
              <a:endPara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400" indent="-266400" algn="l">
                <a:lnSpc>
                  <a:spcPct val="120000"/>
                </a:lnSpc>
                <a:spcBef>
                  <a:spcPts val="400"/>
                </a:spcBef>
                <a:buSzPct val="120000"/>
              </a:pPr>
              <a:r>
                <a:rPr lang="en-US" altLang="ko-KR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   </a:t>
              </a:r>
              <a:r>
                <a:rPr lang="ko-KR" altLang="en-US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 컨설팅 시스템으로 전환</a:t>
              </a:r>
              <a:endParaRPr lang="en-US" altLang="ko-KR" sz="16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400" indent="-266400" algn="l">
                <a:lnSpc>
                  <a:spcPct val="120000"/>
                </a:lnSpc>
                <a:spcBef>
                  <a:spcPts val="400"/>
                </a:spcBef>
                <a:buSzPct val="120000"/>
                <a:buFontTx/>
                <a:buBlip>
                  <a:blip r:embed="rId4"/>
                </a:buBlip>
              </a:pPr>
              <a:r>
                <a:rPr lang="ko-KR" altLang="en-US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절차 단축으로 핵심애로 적기 해소</a:t>
              </a:r>
              <a:endPara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400" indent="-266400" algn="l">
                <a:lnSpc>
                  <a:spcPct val="120000"/>
                </a:lnSpc>
                <a:spcBef>
                  <a:spcPts val="400"/>
                </a:spcBef>
                <a:buSzPct val="120000"/>
                <a:buFontTx/>
                <a:buBlip>
                  <a:blip r:embed="rId4"/>
                </a:buBlip>
              </a:pPr>
              <a:r>
                <a:rPr lang="ko-KR" altLang="en-US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지원대상 선택과 집중으로 성과 향상</a:t>
              </a:r>
              <a:endPara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400" indent="-266400" algn="l">
                <a:lnSpc>
                  <a:spcPct val="120000"/>
                </a:lnSpc>
                <a:spcBef>
                  <a:spcPts val="400"/>
                </a:spcBef>
                <a:buSzPct val="120000"/>
              </a:pPr>
              <a:r>
                <a:rPr lang="en-US" altLang="ko-KR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   - </a:t>
              </a:r>
              <a:r>
                <a:rPr lang="ko-KR" altLang="en-US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불특정 다수 → 전략업종</a:t>
              </a:r>
              <a:r>
                <a:rPr lang="en-US" altLang="ko-KR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지원기업</a:t>
              </a:r>
              <a:endParaRPr lang="en-US" altLang="ko-KR" sz="16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89" name="그룹 88"/>
          <p:cNvGrpSpPr/>
          <p:nvPr/>
        </p:nvGrpSpPr>
        <p:grpSpPr>
          <a:xfrm>
            <a:off x="611172" y="4000504"/>
            <a:ext cx="8066163" cy="2086847"/>
            <a:chOff x="611172" y="4000504"/>
            <a:chExt cx="8066163" cy="2086847"/>
          </a:xfrm>
        </p:grpSpPr>
        <p:grpSp>
          <p:nvGrpSpPr>
            <p:cNvPr id="85" name="그룹 84"/>
            <p:cNvGrpSpPr/>
            <p:nvPr/>
          </p:nvGrpSpPr>
          <p:grpSpPr>
            <a:xfrm>
              <a:off x="5783608" y="4000504"/>
              <a:ext cx="1584000" cy="2086847"/>
              <a:chOff x="5783608" y="4000504"/>
              <a:chExt cx="1584000" cy="2086847"/>
            </a:xfrm>
          </p:grpSpPr>
          <p:sp>
            <p:nvSpPr>
              <p:cNvPr id="33" name="Rectangle 25"/>
              <p:cNvSpPr>
                <a:spLocks noChangeArrowheads="1"/>
              </p:cNvSpPr>
              <p:nvPr/>
            </p:nvSpPr>
            <p:spPr bwMode="auto">
              <a:xfrm>
                <a:off x="5783608" y="4571150"/>
                <a:ext cx="1584000" cy="720000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19050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wrap="none" lIns="54000" tIns="36000" rIns="54000" bIns="36000" anchor="ctr" anchorCtr="1"/>
              <a:lstStyle/>
              <a:p>
                <a:pPr marL="72000" marR="0" lvl="0" indent="0" algn="ctr" defTabSz="914400" eaLnBrk="1" fontAlgn="auto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"/>
                  <a:tabLst/>
                  <a:defRPr/>
                </a:pPr>
                <a:r>
                  <a:rPr kumimoji="1" lang="ko-KR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경쟁력강화 및</a:t>
                </a:r>
                <a:endParaRPr kumimoji="1" lang="en-US" altLang="ko-KR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  <a:p>
                <a:pPr marL="72000" marR="0" lvl="0" indent="0" algn="ctr" defTabSz="914400" eaLnBrk="1" fontAlgn="auto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"/>
                  <a:tabLst/>
                  <a:defRPr/>
                </a:pPr>
                <a:r>
                  <a:rPr lang="ko-KR" altLang="en-US" sz="1600" kern="0" dirty="0" smtClean="0">
                    <a:solidFill>
                      <a:schemeClr val="accent2"/>
                    </a:solidFill>
                    <a:latin typeface="HY헤드라인M" pitchFamily="18" charset="-127"/>
                    <a:ea typeface="HY헤드라인M" pitchFamily="18" charset="-127"/>
                  </a:rPr>
                  <a:t>정책애로 해결</a:t>
                </a:r>
                <a:endParaRPr kumimoji="1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34" name="Rectangle 43"/>
              <p:cNvSpPr>
                <a:spLocks noChangeArrowheads="1"/>
              </p:cNvSpPr>
              <p:nvPr/>
            </p:nvSpPr>
            <p:spPr bwMode="auto">
              <a:xfrm>
                <a:off x="5783608" y="5367351"/>
                <a:ext cx="1584000" cy="720000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19050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wrap="none" lIns="54000" tIns="36000" rIns="54000" bIns="36000" anchor="ctr" anchorCtr="1"/>
              <a:lstStyle/>
              <a:p>
                <a:pPr marL="72000" marR="0" lvl="0" indent="0" algn="ctr" defTabSz="914400" eaLnBrk="1" fontAlgn="auto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"/>
                  <a:tabLst/>
                  <a:defRPr/>
                </a:pPr>
                <a:r>
                  <a:rPr kumimoji="1" lang="ko-KR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시책성과 제고</a:t>
                </a:r>
                <a:endParaRPr kumimoji="1" lang="en-US" altLang="ko-KR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  <a:p>
                <a:pPr marL="72000" marR="0" lvl="0" indent="0" algn="ctr" defTabSz="914400" eaLnBrk="1" fontAlgn="auto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"/>
                  <a:tabLst/>
                  <a:defRPr/>
                </a:pPr>
                <a:r>
                  <a:rPr lang="ko-KR" altLang="en-US" sz="1600" kern="0" dirty="0" smtClean="0">
                    <a:solidFill>
                      <a:schemeClr val="accent2"/>
                    </a:solidFill>
                    <a:latin typeface="HY헤드라인M" pitchFamily="18" charset="-127"/>
                    <a:ea typeface="HY헤드라인M" pitchFamily="18" charset="-127"/>
                  </a:rPr>
                  <a:t>및 애로해결</a:t>
                </a:r>
                <a:endParaRPr kumimoji="1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35" name="Rectangle 71"/>
              <p:cNvSpPr>
                <a:spLocks noChangeArrowheads="1"/>
              </p:cNvSpPr>
              <p:nvPr/>
            </p:nvSpPr>
            <p:spPr bwMode="auto">
              <a:xfrm>
                <a:off x="5783608" y="4000504"/>
                <a:ext cx="1584000" cy="432000"/>
              </a:xfrm>
              <a:prstGeom prst="rect">
                <a:avLst/>
              </a:prstGeom>
              <a:gradFill rotWithShape="0">
                <a:gsLst>
                  <a:gs pos="0">
                    <a:srgbClr val="CC99FF"/>
                  </a:gs>
                  <a:gs pos="50000">
                    <a:srgbClr val="FFFFFF"/>
                  </a:gs>
                  <a:gs pos="100000">
                    <a:srgbClr val="CC99FF"/>
                  </a:gs>
                </a:gsLst>
                <a:lin ang="0" scaled="1"/>
              </a:gradFill>
              <a:ln w="1905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wrap="none" lIns="54000" tIns="36000" rIns="54000" bIns="36000" anchor="ctr" anchorCtr="1"/>
              <a:lstStyle/>
              <a:p>
                <a:pPr marL="7200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목  적</a:t>
                </a:r>
                <a:endParaRPr kumimoji="1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grpSp>
          <p:nvGrpSpPr>
            <p:cNvPr id="86" name="그룹 85"/>
            <p:cNvGrpSpPr/>
            <p:nvPr/>
          </p:nvGrpSpPr>
          <p:grpSpPr>
            <a:xfrm>
              <a:off x="2532662" y="4000504"/>
              <a:ext cx="3172820" cy="2086847"/>
              <a:chOff x="2532662" y="4000504"/>
              <a:chExt cx="3172820" cy="2086847"/>
            </a:xfrm>
          </p:grpSpPr>
          <p:sp>
            <p:nvSpPr>
              <p:cNvPr id="32" name="Rectangle 70"/>
              <p:cNvSpPr>
                <a:spLocks noChangeArrowheads="1"/>
              </p:cNvSpPr>
              <p:nvPr/>
            </p:nvSpPr>
            <p:spPr bwMode="auto">
              <a:xfrm>
                <a:off x="2532662" y="4000504"/>
                <a:ext cx="3168000" cy="432000"/>
              </a:xfrm>
              <a:prstGeom prst="rect">
                <a:avLst/>
              </a:prstGeom>
              <a:gradFill rotWithShape="0">
                <a:gsLst>
                  <a:gs pos="0">
                    <a:srgbClr val="CC99FF"/>
                  </a:gs>
                  <a:gs pos="50000">
                    <a:srgbClr val="FFFFFF"/>
                  </a:gs>
                  <a:gs pos="100000">
                    <a:srgbClr val="CC99FF"/>
                  </a:gs>
                </a:gsLst>
                <a:lin ang="0" scaled="1"/>
              </a:gradFill>
              <a:ln w="1905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wrap="none" lIns="54000" tIns="36000" rIns="54000" bIns="36000" anchor="ctr" anchorCtr="1"/>
              <a:lstStyle/>
              <a:p>
                <a:pPr marL="7200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개    편    안</a:t>
                </a:r>
                <a:endParaRPr kumimoji="1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grpSp>
            <p:nvGrpSpPr>
              <p:cNvPr id="51" name="그룹 50"/>
              <p:cNvGrpSpPr/>
              <p:nvPr/>
            </p:nvGrpSpPr>
            <p:grpSpPr>
              <a:xfrm>
                <a:off x="2532663" y="4571150"/>
                <a:ext cx="3172819" cy="720000"/>
                <a:chOff x="2630487" y="4500570"/>
                <a:chExt cx="3172819" cy="720000"/>
              </a:xfrm>
            </p:grpSpPr>
            <p:sp>
              <p:nvSpPr>
                <p:cNvPr id="30" name="Rectangle 40"/>
                <p:cNvSpPr>
                  <a:spLocks noChangeArrowheads="1"/>
                </p:cNvSpPr>
                <p:nvPr/>
              </p:nvSpPr>
              <p:spPr bwMode="auto">
                <a:xfrm>
                  <a:off x="2630487" y="4500570"/>
                  <a:ext cx="1008000" cy="72000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FF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996633"/>
                  </a:solidFill>
                  <a:miter lim="800000"/>
                  <a:headEnd/>
                  <a:tailEnd/>
                </a:ln>
              </p:spPr>
              <p:txBody>
                <a:bodyPr wrap="none" lIns="54000" tIns="36000" rIns="54000" bIns="36000" anchor="ctr" anchorCtr="1"/>
                <a:lstStyle/>
                <a:p>
                  <a:pPr marR="0" lvl="0" indent="0" algn="ctr" defTabSz="914400" eaLnBrk="1" fontAlgn="auto" latin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pitchFamily="2" charset="2"/>
                    <a:buChar char=""/>
                    <a:tabLst/>
                    <a:defRPr/>
                  </a:pPr>
                  <a:r>
                    <a:rPr kumimoji="1" lang="en-US" altLang="ko-KR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</a:rPr>
                    <a:t> </a:t>
                  </a:r>
                  <a:r>
                    <a:rPr kumimoji="1" lang="en-US" altLang="ko-KR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</a:rPr>
                    <a:t>Track 1`</a:t>
                  </a:r>
                </a:p>
                <a:p>
                  <a:pPr marR="0" lvl="0" indent="0" algn="ctr" defTabSz="914400" eaLnBrk="1" fontAlgn="auto" latin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pitchFamily="2" charset="2"/>
                    <a:buChar char=""/>
                    <a:tabLst/>
                    <a:defRPr/>
                  </a:pPr>
                  <a:r>
                    <a:rPr lang="en-US" altLang="ko-KR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(</a:t>
                  </a:r>
                  <a:r>
                    <a:rPr lang="ko-KR" altLang="en-US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현장</a:t>
                  </a:r>
                  <a:r>
                    <a:rPr lang="en-US" altLang="ko-KR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)</a:t>
                  </a:r>
                  <a:endParaRPr kumimoji="1" lang="ko-KR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  <a:sym typeface="Wingdings" pitchFamily="2" charset="2"/>
                  </a:endParaRPr>
                </a:p>
              </p:txBody>
            </p:sp>
            <p:sp>
              <p:nvSpPr>
                <p:cNvPr id="44" name="Rectangle 40"/>
                <p:cNvSpPr>
                  <a:spLocks noChangeArrowheads="1"/>
                </p:cNvSpPr>
                <p:nvPr/>
              </p:nvSpPr>
              <p:spPr bwMode="auto">
                <a:xfrm>
                  <a:off x="3643306" y="4500570"/>
                  <a:ext cx="2160000" cy="360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996633"/>
                  </a:solidFill>
                  <a:miter lim="800000"/>
                  <a:headEnd/>
                  <a:tailEnd/>
                </a:ln>
              </p:spPr>
              <p:txBody>
                <a:bodyPr wrap="none" lIns="54000" tIns="36000" rIns="54000" bIns="36000" anchor="ctr" anchorCtr="0"/>
                <a:lstStyle/>
                <a:p>
                  <a:pPr marL="72000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§"/>
                    <a:defRPr/>
                  </a:pPr>
                  <a:r>
                    <a:rPr lang="ko-KR" altLang="en-US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 전략업종</a:t>
                  </a:r>
                  <a:r>
                    <a:rPr lang="en-US" altLang="ko-KR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(</a:t>
                  </a:r>
                  <a:r>
                    <a:rPr lang="ko-KR" altLang="en-US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지역</a:t>
                  </a:r>
                  <a:r>
                    <a:rPr lang="en-US" altLang="ko-KR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)</a:t>
                  </a:r>
                  <a:endParaRPr lang="ko-KR" altLang="en-US" sz="1600" kern="0" dirty="0">
                    <a:solidFill>
                      <a:schemeClr val="accent2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endParaRPr>
                </a:p>
              </p:txBody>
            </p:sp>
            <p:sp>
              <p:nvSpPr>
                <p:cNvPr id="45" name="Rectangle 40"/>
                <p:cNvSpPr>
                  <a:spLocks noChangeArrowheads="1"/>
                </p:cNvSpPr>
                <p:nvPr/>
              </p:nvSpPr>
              <p:spPr bwMode="auto">
                <a:xfrm>
                  <a:off x="3643306" y="4854950"/>
                  <a:ext cx="2160000" cy="360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996633"/>
                  </a:solidFill>
                  <a:miter lim="800000"/>
                  <a:headEnd/>
                  <a:tailEnd/>
                </a:ln>
              </p:spPr>
              <p:txBody>
                <a:bodyPr wrap="none" lIns="54000" tIns="36000" rIns="54000" bIns="36000" anchor="ctr" anchorCtr="0"/>
                <a:lstStyle/>
                <a:p>
                  <a:pPr marL="72000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§"/>
                    <a:defRPr/>
                  </a:pPr>
                  <a:r>
                    <a:rPr lang="ko-KR" altLang="en-US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 소기업</a:t>
                  </a:r>
                  <a:r>
                    <a:rPr lang="en-US" altLang="ko-KR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(</a:t>
                  </a:r>
                  <a:r>
                    <a:rPr lang="ko-KR" altLang="en-US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기술</a:t>
                  </a:r>
                  <a:r>
                    <a:rPr lang="en-US" altLang="ko-KR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·</a:t>
                  </a:r>
                  <a:r>
                    <a:rPr lang="ko-KR" altLang="en-US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경영</a:t>
                  </a:r>
                  <a:r>
                    <a:rPr lang="en-US" altLang="ko-KR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)</a:t>
                  </a:r>
                  <a:endParaRPr lang="ko-KR" altLang="en-US" sz="1600" kern="0" dirty="0">
                    <a:solidFill>
                      <a:schemeClr val="accent2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endParaRPr>
                </a:p>
              </p:txBody>
            </p:sp>
          </p:grpSp>
          <p:grpSp>
            <p:nvGrpSpPr>
              <p:cNvPr id="52" name="그룹 51"/>
              <p:cNvGrpSpPr/>
              <p:nvPr/>
            </p:nvGrpSpPr>
            <p:grpSpPr>
              <a:xfrm>
                <a:off x="2532663" y="5367351"/>
                <a:ext cx="3172819" cy="720000"/>
                <a:chOff x="2630487" y="5357826"/>
                <a:chExt cx="3172819" cy="720000"/>
              </a:xfrm>
            </p:grpSpPr>
            <p:sp>
              <p:nvSpPr>
                <p:cNvPr id="31" name="Rectangle 44"/>
                <p:cNvSpPr>
                  <a:spLocks noChangeArrowheads="1"/>
                </p:cNvSpPr>
                <p:nvPr/>
              </p:nvSpPr>
              <p:spPr bwMode="auto">
                <a:xfrm>
                  <a:off x="2630487" y="5357826"/>
                  <a:ext cx="1008000" cy="72000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FF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996633"/>
                  </a:solidFill>
                  <a:miter lim="800000"/>
                  <a:headEnd/>
                  <a:tailEnd/>
                </a:ln>
              </p:spPr>
              <p:txBody>
                <a:bodyPr wrap="none" lIns="54000" tIns="36000" rIns="54000" bIns="36000" anchor="ctr" anchorCtr="1"/>
                <a:lstStyle/>
                <a:p>
                  <a:pPr marR="0" lvl="0" indent="0" algn="ctr" defTabSz="914400" eaLnBrk="1" fontAlgn="auto" latin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pitchFamily="2" charset="2"/>
                    <a:buChar char=""/>
                    <a:tabLst/>
                    <a:defRPr/>
                  </a:pPr>
                  <a:r>
                    <a:rPr lang="en-US" altLang="ko-KR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</a:rPr>
                    <a:t>Track 2</a:t>
                  </a:r>
                  <a:endParaRPr kumimoji="1" lang="ko-KR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endParaRPr>
                </a:p>
                <a:p>
                  <a:pPr marR="0" lvl="0" indent="0" algn="ctr" defTabSz="914400" eaLnBrk="1" fontAlgn="auto" latin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pitchFamily="2" charset="2"/>
                    <a:buChar char=""/>
                    <a:tabLst/>
                    <a:defRPr/>
                  </a:pPr>
                  <a:r>
                    <a:rPr kumimoji="1" lang="en-US" altLang="ko-KR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(</a:t>
                  </a:r>
                  <a:r>
                    <a:rPr kumimoji="1" lang="ko-KR" alt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정책</a:t>
                  </a:r>
                  <a:r>
                    <a:rPr kumimoji="1" lang="en-US" altLang="ko-KR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)</a:t>
                  </a:r>
                  <a:endParaRPr kumimoji="1" lang="ko-KR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  <a:sym typeface="Wingdings" pitchFamily="2" charset="2"/>
                  </a:endParaRPr>
                </a:p>
              </p:txBody>
            </p:sp>
            <p:sp>
              <p:nvSpPr>
                <p:cNvPr id="46" name="Rectangle 44"/>
                <p:cNvSpPr>
                  <a:spLocks noChangeArrowheads="1"/>
                </p:cNvSpPr>
                <p:nvPr/>
              </p:nvSpPr>
              <p:spPr bwMode="auto">
                <a:xfrm>
                  <a:off x="3643306" y="5357826"/>
                  <a:ext cx="2160000" cy="720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996633"/>
                  </a:solidFill>
                  <a:miter lim="800000"/>
                  <a:headEnd/>
                  <a:tailEnd/>
                </a:ln>
              </p:spPr>
              <p:txBody>
                <a:bodyPr wrap="none" lIns="54000" tIns="36000" rIns="54000" bIns="36000" anchor="ctr" anchorCtr="0"/>
                <a:lstStyle/>
                <a:p>
                  <a:pPr marL="72000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Font typeface="Wingdings" pitchFamily="2" charset="2"/>
                    <a:buChar char="§"/>
                    <a:defRPr/>
                  </a:pPr>
                  <a:r>
                    <a:rPr lang="ko-KR" altLang="en-US" sz="1600" kern="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  <a:sym typeface="Wingdings" pitchFamily="2" charset="2"/>
                    </a:rPr>
                    <a:t> 정부시책 참여기업</a:t>
                  </a:r>
                  <a:endParaRPr lang="ko-KR" altLang="en-US" sz="1600" kern="0" dirty="0">
                    <a:solidFill>
                      <a:schemeClr val="accent2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endParaRPr>
                </a:p>
              </p:txBody>
            </p:sp>
          </p:grpSp>
        </p:grpSp>
        <p:grpSp>
          <p:nvGrpSpPr>
            <p:cNvPr id="84" name="그룹 83"/>
            <p:cNvGrpSpPr/>
            <p:nvPr/>
          </p:nvGrpSpPr>
          <p:grpSpPr>
            <a:xfrm>
              <a:off x="7453335" y="4000504"/>
              <a:ext cx="1224000" cy="2086847"/>
              <a:chOff x="7453335" y="4000504"/>
              <a:chExt cx="1224000" cy="2086847"/>
            </a:xfrm>
          </p:grpSpPr>
          <p:sp>
            <p:nvSpPr>
              <p:cNvPr id="37" name="Rectangle 45"/>
              <p:cNvSpPr>
                <a:spLocks noChangeArrowheads="1"/>
              </p:cNvSpPr>
              <p:nvPr/>
            </p:nvSpPr>
            <p:spPr bwMode="auto">
              <a:xfrm>
                <a:off x="7453335" y="5367351"/>
                <a:ext cx="1224000" cy="720000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19050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wrap="none" lIns="54000" tIns="36000" rIns="54000" bIns="36000" anchor="ctr" anchorCtr="0"/>
              <a:lstStyle/>
              <a:p>
                <a:pPr marL="72000" marR="0" lvl="0" indent="0" algn="ctr" defTabSz="914400" eaLnBrk="1" fontAlgn="auto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"/>
                  <a:tabLst/>
                  <a:defRPr/>
                </a:pPr>
                <a:r>
                  <a:rPr kumimoji="1" lang="ko-KR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 </a:t>
                </a:r>
                <a:r>
                  <a:rPr kumimoji="1" lang="en-US" altLang="ko-K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1,500</a:t>
                </a:r>
                <a:r>
                  <a:rPr kumimoji="1" lang="ko-KR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개</a:t>
                </a:r>
                <a:endParaRPr kumimoji="1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38" name="Rectangle 72"/>
              <p:cNvSpPr>
                <a:spLocks noChangeArrowheads="1"/>
              </p:cNvSpPr>
              <p:nvPr/>
            </p:nvSpPr>
            <p:spPr bwMode="auto">
              <a:xfrm>
                <a:off x="7453335" y="4000504"/>
                <a:ext cx="1224000" cy="432000"/>
              </a:xfrm>
              <a:prstGeom prst="rect">
                <a:avLst/>
              </a:prstGeom>
              <a:gradFill rotWithShape="0">
                <a:gsLst>
                  <a:gs pos="0">
                    <a:srgbClr val="CC99FF"/>
                  </a:gs>
                  <a:gs pos="50000">
                    <a:srgbClr val="FFFFFF"/>
                  </a:gs>
                  <a:gs pos="100000">
                    <a:srgbClr val="CC99FF"/>
                  </a:gs>
                </a:gsLst>
                <a:lin ang="0" scaled="1"/>
              </a:gradFill>
              <a:ln w="1905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wrap="none" lIns="54000" tIns="36000" rIns="54000" bIns="36000" anchor="ctr" anchorCtr="0"/>
              <a:lstStyle/>
              <a:p>
                <a:pPr marL="7200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3</a:t>
                </a:r>
                <a:r>
                  <a:rPr kumimoji="1" lang="ko-KR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년 목표</a:t>
                </a:r>
                <a:endParaRPr kumimoji="1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grpSp>
            <p:nvGrpSpPr>
              <p:cNvPr id="48" name="그룹 47"/>
              <p:cNvGrpSpPr/>
              <p:nvPr/>
            </p:nvGrpSpPr>
            <p:grpSpPr>
              <a:xfrm>
                <a:off x="7453335" y="4571150"/>
                <a:ext cx="1224000" cy="714380"/>
                <a:chOff x="7429520" y="4500570"/>
                <a:chExt cx="1224000" cy="714380"/>
              </a:xfrm>
            </p:grpSpPr>
            <p:sp>
              <p:nvSpPr>
                <p:cNvPr id="36" name="Rectangle 41"/>
                <p:cNvSpPr>
                  <a:spLocks noChangeArrowheads="1"/>
                </p:cNvSpPr>
                <p:nvPr/>
              </p:nvSpPr>
              <p:spPr bwMode="auto">
                <a:xfrm>
                  <a:off x="7429520" y="4500570"/>
                  <a:ext cx="1224000" cy="360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996633"/>
                  </a:solidFill>
                  <a:miter lim="800000"/>
                  <a:headEnd/>
                  <a:tailEnd/>
                </a:ln>
              </p:spPr>
              <p:txBody>
                <a:bodyPr wrap="none" lIns="54000" tIns="36000" rIns="54000" bIns="36000" anchor="ctr" anchorCtr="0"/>
                <a:lstStyle/>
                <a:p>
                  <a:pPr marL="72000" marR="0" lvl="0" indent="0" algn="ctr" defTabSz="914400" eaLnBrk="1" fontAlgn="auto" latin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pitchFamily="2" charset="2"/>
                    <a:buChar char=""/>
                    <a:tabLst/>
                    <a:defRPr/>
                  </a:pPr>
                  <a:r>
                    <a:rPr kumimoji="1" lang="ko-KR" alt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</a:rPr>
                    <a:t> </a:t>
                  </a:r>
                  <a:r>
                    <a:rPr kumimoji="1" lang="en-US" altLang="ko-KR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</a:rPr>
                    <a:t>2,000</a:t>
                  </a:r>
                  <a:r>
                    <a:rPr kumimoji="1" lang="ko-KR" alt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</a:rPr>
                    <a:t>개</a:t>
                  </a:r>
                  <a:endParaRPr kumimoji="1" lang="ko-KR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  <p:sp>
              <p:nvSpPr>
                <p:cNvPr id="47" name="Rectangle 41"/>
                <p:cNvSpPr>
                  <a:spLocks noChangeArrowheads="1"/>
                </p:cNvSpPr>
                <p:nvPr/>
              </p:nvSpPr>
              <p:spPr bwMode="auto">
                <a:xfrm>
                  <a:off x="7429520" y="4854950"/>
                  <a:ext cx="1224000" cy="360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996633"/>
                  </a:solidFill>
                  <a:miter lim="800000"/>
                  <a:headEnd/>
                  <a:tailEnd/>
                </a:ln>
              </p:spPr>
              <p:txBody>
                <a:bodyPr wrap="none" lIns="54000" tIns="36000" rIns="54000" bIns="36000" anchor="ctr" anchorCtr="0"/>
                <a:lstStyle/>
                <a:p>
                  <a:pPr marL="72000" marR="0" lvl="0" indent="0" algn="ctr" defTabSz="914400" eaLnBrk="1" fontAlgn="auto" latin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Wingdings" pitchFamily="2" charset="2"/>
                    <a:buChar char=""/>
                    <a:tabLst/>
                    <a:defRPr/>
                  </a:pPr>
                  <a:r>
                    <a:rPr kumimoji="1" lang="ko-KR" alt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</a:rPr>
                    <a:t> </a:t>
                  </a:r>
                  <a:r>
                    <a:rPr kumimoji="1" lang="en-US" altLang="ko-KR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</a:rPr>
                    <a:t>1,500</a:t>
                  </a:r>
                  <a:r>
                    <a:rPr kumimoji="1" lang="ko-KR" alt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</a:rPr>
                    <a:t>개</a:t>
                  </a:r>
                  <a:endParaRPr kumimoji="1" lang="ko-KR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</p:grpSp>
        </p:grpSp>
        <p:grpSp>
          <p:nvGrpSpPr>
            <p:cNvPr id="88" name="그룹 87"/>
            <p:cNvGrpSpPr/>
            <p:nvPr/>
          </p:nvGrpSpPr>
          <p:grpSpPr>
            <a:xfrm>
              <a:off x="611172" y="4000505"/>
              <a:ext cx="2017713" cy="2000263"/>
              <a:chOff x="611172" y="4000505"/>
              <a:chExt cx="2017713" cy="2000263"/>
            </a:xfrm>
          </p:grpSpPr>
          <p:sp>
            <p:nvSpPr>
              <p:cNvPr id="40" name="Rectangle 70"/>
              <p:cNvSpPr>
                <a:spLocks noChangeArrowheads="1"/>
              </p:cNvSpPr>
              <p:nvPr/>
            </p:nvSpPr>
            <p:spPr bwMode="auto">
              <a:xfrm>
                <a:off x="611172" y="4000505"/>
                <a:ext cx="1296000" cy="432000"/>
              </a:xfrm>
              <a:prstGeom prst="rect">
                <a:avLst/>
              </a:prstGeom>
              <a:gradFill rotWithShape="0">
                <a:gsLst>
                  <a:gs pos="0">
                    <a:srgbClr val="CC99FF"/>
                  </a:gs>
                  <a:gs pos="50000">
                    <a:srgbClr val="FFFFFF"/>
                  </a:gs>
                  <a:gs pos="100000">
                    <a:srgbClr val="CC99FF"/>
                  </a:gs>
                </a:gsLst>
                <a:lin ang="0" scaled="1"/>
              </a:gradFill>
              <a:ln w="1905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wrap="none" lIns="54000" tIns="36000" rIns="54000" bIns="36000" anchor="ctr" anchorCtr="1"/>
              <a:lstStyle/>
              <a:p>
                <a:pPr marL="7200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기존방식</a:t>
                </a:r>
                <a:endParaRPr kumimoji="1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grpSp>
            <p:nvGrpSpPr>
              <p:cNvPr id="87" name="그룹 86"/>
              <p:cNvGrpSpPr/>
              <p:nvPr/>
            </p:nvGrpSpPr>
            <p:grpSpPr>
              <a:xfrm>
                <a:off x="611172" y="4648209"/>
                <a:ext cx="2017713" cy="1352559"/>
                <a:chOff x="611172" y="4648209"/>
                <a:chExt cx="2017713" cy="1352559"/>
              </a:xfrm>
            </p:grpSpPr>
            <p:sp>
              <p:nvSpPr>
                <p:cNvPr id="28" name="Rectangle 19"/>
                <p:cNvSpPr>
                  <a:spLocks noChangeArrowheads="1"/>
                </p:cNvSpPr>
                <p:nvPr/>
              </p:nvSpPr>
              <p:spPr bwMode="auto">
                <a:xfrm>
                  <a:off x="611172" y="4971201"/>
                  <a:ext cx="1296000" cy="72000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333399"/>
                  </a:solidFill>
                  <a:miter lim="800000"/>
                  <a:headEnd/>
                  <a:tailEnd/>
                </a:ln>
              </p:spPr>
              <p:txBody>
                <a:bodyPr wrap="none" lIns="54000" tIns="36000" rIns="54000" bIns="36000" anchor="ctr" anchorCtr="1"/>
                <a:lstStyle/>
                <a:p>
                  <a:pPr marL="72000" marR="0" lvl="0" indent="0" algn="ctr" defTabSz="914400" eaLnBrk="1" fontAlgn="auto" latin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ko-KR" alt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</a:rPr>
                    <a:t>기술</a:t>
                  </a:r>
                  <a:r>
                    <a:rPr kumimoji="1" lang="en-US" altLang="ko-KR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</a:rPr>
                    <a:t>·</a:t>
                  </a:r>
                  <a:r>
                    <a:rPr kumimoji="1" lang="ko-KR" alt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</a:rPr>
                    <a:t>경영</a:t>
                  </a:r>
                  <a:endParaRPr kumimoji="1" lang="ko-KR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endParaRPr>
                </a:p>
                <a:p>
                  <a:pPr marL="72000" marR="0" lvl="0" indent="0" algn="ctr" defTabSz="914400" eaLnBrk="1" fontAlgn="auto" latin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ko-KR" alt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</a:rPr>
                    <a:t>컨설팅</a:t>
                  </a:r>
                  <a:endParaRPr kumimoji="1" lang="ko-KR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  <p:pic>
              <p:nvPicPr>
                <p:cNvPr id="78" name="Picture 16" descr="double arrow green arrow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908885" y="4824426"/>
                  <a:ext cx="720000" cy="101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0" name="TextBox 79"/>
                <p:cNvSpPr txBox="1"/>
                <p:nvPr/>
              </p:nvSpPr>
              <p:spPr>
                <a:xfrm>
                  <a:off x="1704954" y="4648209"/>
                  <a:ext cx="9028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ko-KR" altLang="en-US" sz="140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</a:rPr>
                    <a:t>기존개선</a:t>
                  </a:r>
                  <a:endParaRPr lang="ko-KR" altLang="en-US" sz="1400" dirty="0">
                    <a:solidFill>
                      <a:schemeClr val="accent2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2056575" y="5692991"/>
                  <a:ext cx="54373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ko-KR" altLang="en-US" sz="140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</a:rPr>
                    <a:t>신규</a:t>
                  </a:r>
                  <a:endParaRPr lang="ko-KR" altLang="en-US" sz="1400" dirty="0">
                    <a:solidFill>
                      <a:schemeClr val="accent2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403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구조고도화사업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2" name="Text Box 186"/>
          <p:cNvSpPr txBox="1">
            <a:spLocks noChangeArrowheads="1"/>
          </p:cNvSpPr>
          <p:nvPr/>
        </p:nvSpPr>
        <p:spPr bwMode="auto">
          <a:xfrm>
            <a:off x="6914076" y="314325"/>
            <a:ext cx="18870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구조고도화사업</a:t>
            </a:r>
          </a:p>
        </p:txBody>
      </p:sp>
      <p:grpSp>
        <p:nvGrpSpPr>
          <p:cNvPr id="13" name="그룹 39"/>
          <p:cNvGrpSpPr/>
          <p:nvPr/>
        </p:nvGrpSpPr>
        <p:grpSpPr>
          <a:xfrm>
            <a:off x="442885" y="1038205"/>
            <a:ext cx="5557874" cy="400110"/>
            <a:chOff x="442885" y="1038205"/>
            <a:chExt cx="5557874" cy="400110"/>
          </a:xfrm>
        </p:grpSpPr>
        <p:pic>
          <p:nvPicPr>
            <p:cNvPr id="41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2885" y="1130277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Text Box 128"/>
            <p:cNvSpPr txBox="1">
              <a:spLocks noChangeArrowheads="1"/>
            </p:cNvSpPr>
            <p:nvPr/>
          </p:nvSpPr>
          <p:spPr bwMode="auto">
            <a:xfrm>
              <a:off x="654326" y="1038205"/>
              <a:ext cx="534643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구조고도화사업 요약표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aphicFrame>
        <p:nvGraphicFramePr>
          <p:cNvPr id="40" name="Group 288"/>
          <p:cNvGraphicFramePr>
            <a:graphicFrameLocks noGrp="1"/>
          </p:cNvGraphicFramePr>
          <p:nvPr/>
        </p:nvGraphicFramePr>
        <p:xfrm>
          <a:off x="611188" y="1474389"/>
          <a:ext cx="8064499" cy="4628328"/>
        </p:xfrm>
        <a:graphic>
          <a:graphicData uri="http://schemas.openxmlformats.org/drawingml/2006/table">
            <a:tbl>
              <a:tblPr/>
              <a:tblGrid>
                <a:gridCol w="2246300"/>
                <a:gridCol w="2286016"/>
                <a:gridCol w="3532183"/>
              </a:tblGrid>
              <a:tr h="2895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   분</a:t>
                      </a: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지원대상 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지원조건 및 내용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195"/>
                      </a:srgbClr>
                    </a:solidFill>
                  </a:tcPr>
                </a:tc>
              </a:tr>
              <a:tr h="57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종합진단 맞춤연계지원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중소기업기본법 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제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조의 중소기업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종합진단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/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맞춤연계 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76700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중소기업 컨설팅지원</a:t>
                      </a: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전 업종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일부 제조업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기업당 최대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천만원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총사업비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60%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이내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기술컨설팅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/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경영컨설팅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76700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중소기업 회생컨설팅지원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지원제외업종 외 중소기업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컨설팅비용의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90%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(1~6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개월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법적절차 기업회생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/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사적절차 기업회생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895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기술융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·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복합지원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기술융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·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복합협력체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공동기술개발과제</a:t>
                      </a:r>
                      <a:r>
                        <a:rPr kumimoji="1" lang="ko-KR" altLang="en-US" sz="14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en-US" altLang="ko-KR" sz="14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kumimoji="1" lang="ko-KR" altLang="en-US" sz="14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건당</a:t>
                      </a:r>
                      <a:r>
                        <a:rPr kumimoji="1" lang="en-US" altLang="ko-KR" sz="14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2</a:t>
                      </a:r>
                      <a:r>
                        <a:rPr kumimoji="1" lang="ko-KR" altLang="en-US" sz="14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 내외 지원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895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해외기술인력도입지원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제조업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지식서비스업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인력발굴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사증추천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소요비용 지원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7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신제품개발지원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중소기업 예비창업자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신제품개발상담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3D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디자인 및 설계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- 3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차원 측정 및 역설계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시제품제작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7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한러기술협력지원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러시아 기술 정보 제공 및 단기 출장 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기술협력 알선 및 사업화 지원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895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지역특화선도기업지원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낙후지역 중소제조기업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선도기업지원센터 운영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7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무역조정지원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FTA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체결관련 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무역 피해를 입은 기업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융자 및 상담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컨설팅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4"/>
          <p:cNvGrpSpPr/>
          <p:nvPr/>
        </p:nvGrpSpPr>
        <p:grpSpPr>
          <a:xfrm>
            <a:off x="438150" y="1032988"/>
            <a:ext cx="3919536" cy="362407"/>
            <a:chOff x="438150" y="1037530"/>
            <a:chExt cx="3919536" cy="362407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종합진단 맞춤연계지원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403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구조고도화사업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914076" y="304364"/>
            <a:ext cx="18870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구조고도화사업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500034" y="1372261"/>
            <a:ext cx="8175654" cy="2121606"/>
          </a:xfrm>
          <a:prstGeom prst="rect">
            <a:avLst/>
          </a:prstGeom>
          <a:noFill/>
          <a:ln w="38100" cap="flat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사업목적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3600" lvl="0" indent="-3636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경영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기술전문가가 개별기업의 상황을 진단한 후 기업과 함께 경쟁력 향상 </a:t>
            </a:r>
            <a:endParaRPr lang="en-US" altLang="ko-KR" sz="1600" dirty="0" smtClean="0">
              <a:solidFill>
                <a:srgbClr val="333399"/>
              </a:solidFill>
              <a:latin typeface="HY헤드라인M"/>
              <a:ea typeface="HY헤드라인M"/>
            </a:endParaRPr>
          </a:p>
          <a:p>
            <a:pPr marL="363600" lvl="0" indent="-3636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실천계획을 수립하고 자금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연수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마케팅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컨설팅 등 각종 정부시책을 </a:t>
            </a:r>
            <a:endParaRPr lang="en-US" altLang="ko-KR" sz="1600" dirty="0" smtClean="0">
              <a:solidFill>
                <a:srgbClr val="333399"/>
              </a:solidFill>
              <a:latin typeface="HY헤드라인M"/>
              <a:ea typeface="HY헤드라인M"/>
            </a:endParaRPr>
          </a:p>
          <a:p>
            <a:pPr marL="363600" lvl="0" indent="-3636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기업에 맞춤형으로 연계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맞춤연계지원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중진공의 각종지원사업을 해당기업에 맞추어 연계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종합진단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01" name="그룹 100"/>
          <p:cNvGrpSpPr/>
          <p:nvPr/>
        </p:nvGrpSpPr>
        <p:grpSpPr>
          <a:xfrm>
            <a:off x="611188" y="3500438"/>
            <a:ext cx="8064500" cy="2643206"/>
            <a:chOff x="611188" y="3071810"/>
            <a:chExt cx="8064500" cy="2643206"/>
          </a:xfrm>
        </p:grpSpPr>
        <p:sp>
          <p:nvSpPr>
            <p:cNvPr id="202" name="직사각형 201"/>
            <p:cNvSpPr/>
            <p:nvPr/>
          </p:nvSpPr>
          <p:spPr bwMode="auto">
            <a:xfrm>
              <a:off x="611188" y="3071810"/>
              <a:ext cx="8064500" cy="264320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9050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15" name="그룹 114"/>
            <p:cNvGrpSpPr/>
            <p:nvPr/>
          </p:nvGrpSpPr>
          <p:grpSpPr>
            <a:xfrm>
              <a:off x="723872" y="3133730"/>
              <a:ext cx="7820080" cy="2471752"/>
              <a:chOff x="685772" y="3524253"/>
              <a:chExt cx="7820080" cy="2471752"/>
            </a:xfrm>
          </p:grpSpPr>
          <p:grpSp>
            <p:nvGrpSpPr>
              <p:cNvPr id="116" name="그룹 52"/>
              <p:cNvGrpSpPr/>
              <p:nvPr/>
            </p:nvGrpSpPr>
            <p:grpSpPr>
              <a:xfrm>
                <a:off x="685772" y="4143380"/>
                <a:ext cx="1012820" cy="1071570"/>
                <a:chOff x="630222" y="3929066"/>
                <a:chExt cx="1727200" cy="1071570"/>
              </a:xfrm>
            </p:grpSpPr>
            <p:sp>
              <p:nvSpPr>
                <p:cNvPr id="200" name="Rectangle 294"/>
                <p:cNvSpPr>
                  <a:spLocks noChangeArrowheads="1"/>
                </p:cNvSpPr>
                <p:nvPr/>
              </p:nvSpPr>
              <p:spPr bwMode="auto">
                <a:xfrm>
                  <a:off x="630222" y="4214818"/>
                  <a:ext cx="1727200" cy="785818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996633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tIns="36000" bIns="36000" anchor="ctr"/>
                <a:lstStyle/>
                <a:p>
                  <a:pPr algn="ctr" latinLnBrk="1"/>
                  <a:r>
                    <a:rPr lang="ko-KR" altLang="en-US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중진공</a:t>
                  </a:r>
                  <a:endPara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  <a:p>
                  <a:pPr algn="ctr" latinLnBrk="1"/>
                  <a:r>
                    <a:rPr lang="en-US" altLang="ko-KR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24</a:t>
                  </a:r>
                  <a:r>
                    <a:rPr lang="ko-KR" altLang="en-US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개</a:t>
                  </a:r>
                  <a:endPara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  <a:p>
                  <a:pPr latinLnBrk="1"/>
                  <a:r>
                    <a:rPr lang="ko-KR" altLang="en-US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지역본</a:t>
                  </a:r>
                  <a:r>
                    <a:rPr lang="en-US" altLang="ko-KR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(</a:t>
                  </a:r>
                  <a:r>
                    <a:rPr lang="ko-KR" altLang="en-US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지</a:t>
                  </a:r>
                  <a:r>
                    <a:rPr lang="en-US" altLang="ko-KR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)</a:t>
                  </a:r>
                  <a:r>
                    <a:rPr lang="ko-KR" altLang="en-US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부</a:t>
                  </a:r>
                  <a:endPara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  <p:sp>
              <p:nvSpPr>
                <p:cNvPr id="201" name="Rectangle 295"/>
                <p:cNvSpPr>
                  <a:spLocks noChangeArrowheads="1"/>
                </p:cNvSpPr>
                <p:nvPr/>
              </p:nvSpPr>
              <p:spPr bwMode="auto">
                <a:xfrm>
                  <a:off x="630222" y="3929066"/>
                  <a:ext cx="1727200" cy="32385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FF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996633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tIns="36000" bIns="36000" anchor="ctr"/>
                <a:lstStyle/>
                <a:p>
                  <a:pPr algn="ctr" latinLnBrk="1">
                    <a:buFont typeface="Wingdings" pitchFamily="2" charset="2"/>
                    <a:buChar char=""/>
                  </a:pPr>
                  <a:r>
                    <a:rPr kumimoji="1" lang="ko-KR" altLang="en-US" sz="14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접  수</a:t>
                  </a:r>
                  <a:endParaRPr kumimoji="1" lang="en-US" altLang="ko-KR" sz="1400" dirty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</p:grpSp>
          <p:sp>
            <p:nvSpPr>
              <p:cNvPr id="117" name="Rectangle 294"/>
              <p:cNvSpPr>
                <a:spLocks noChangeArrowheads="1"/>
              </p:cNvSpPr>
              <p:nvPr/>
            </p:nvSpPr>
            <p:spPr bwMode="auto">
              <a:xfrm>
                <a:off x="7100904" y="4143380"/>
                <a:ext cx="1404948" cy="1076320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19050">
                <a:solidFill>
                  <a:srgbClr val="996633"/>
                </a:solidFill>
                <a:miter lim="800000"/>
                <a:headEnd/>
                <a:tailEnd/>
              </a:ln>
              <a:effectLst/>
            </p:spPr>
            <p:txBody>
              <a:bodyPr wrap="none" tIns="36000" bIns="36000" anchor="ctr"/>
              <a:lstStyle/>
              <a:p>
                <a:pPr latinLnBrk="1"/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* </a:t>
                </a: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종합경쟁력 향상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latinLnBrk="1"/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* </a:t>
                </a: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혁신형 기업육성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latinLnBrk="1"/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* </a:t>
                </a: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고용창출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latinLnBrk="1"/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* </a:t>
                </a: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국민경제기여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118" name="AutoShape 134"/>
              <p:cNvSpPr>
                <a:spLocks noChangeAspect="1" noChangeArrowheads="1"/>
              </p:cNvSpPr>
              <p:nvPr/>
            </p:nvSpPr>
            <p:spPr bwMode="auto">
              <a:xfrm>
                <a:off x="1731686" y="4410082"/>
                <a:ext cx="211395" cy="571504"/>
              </a:xfrm>
              <a:prstGeom prst="rightArrow">
                <a:avLst>
                  <a:gd name="adj1" fmla="val 55148"/>
                  <a:gd name="adj2" fmla="val 49787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rgbClr val="00FFFF"/>
                  </a:gs>
                </a:gsLst>
                <a:lin ang="0" scaled="1"/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latinLnBrk="1"/>
                <a:endParaRPr kumimoji="1"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119" name="AutoShape 134"/>
              <p:cNvSpPr>
                <a:spLocks noChangeAspect="1" noChangeArrowheads="1"/>
              </p:cNvSpPr>
              <p:nvPr/>
            </p:nvSpPr>
            <p:spPr bwMode="auto">
              <a:xfrm>
                <a:off x="4579682" y="4433894"/>
                <a:ext cx="211395" cy="571504"/>
              </a:xfrm>
              <a:prstGeom prst="rightArrow">
                <a:avLst>
                  <a:gd name="adj1" fmla="val 55148"/>
                  <a:gd name="adj2" fmla="val 49787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rgbClr val="00FFFF"/>
                  </a:gs>
                </a:gsLst>
                <a:lin ang="0" scaled="1"/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latinLnBrk="1"/>
                <a:endParaRPr kumimoji="1"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120" name="AutoShape 134"/>
              <p:cNvSpPr>
                <a:spLocks noChangeAspect="1" noChangeArrowheads="1"/>
              </p:cNvSpPr>
              <p:nvPr/>
            </p:nvSpPr>
            <p:spPr bwMode="auto">
              <a:xfrm>
                <a:off x="6834204" y="4457706"/>
                <a:ext cx="211395" cy="571504"/>
              </a:xfrm>
              <a:prstGeom prst="rightArrow">
                <a:avLst>
                  <a:gd name="adj1" fmla="val 55148"/>
                  <a:gd name="adj2" fmla="val 49787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rgbClr val="00FFFF"/>
                  </a:gs>
                </a:gsLst>
                <a:lin ang="0" scaled="1"/>
              </a:gradFill>
              <a:ln w="9525">
                <a:solidFill>
                  <a:srgbClr val="333399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latinLnBrk="1"/>
                <a:endParaRPr kumimoji="1"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grpSp>
            <p:nvGrpSpPr>
              <p:cNvPr id="121" name="그룹 232"/>
              <p:cNvGrpSpPr/>
              <p:nvPr/>
            </p:nvGrpSpPr>
            <p:grpSpPr>
              <a:xfrm>
                <a:off x="4838702" y="3524253"/>
                <a:ext cx="1980953" cy="2471752"/>
                <a:chOff x="4972052" y="3414713"/>
                <a:chExt cx="1980953" cy="2471752"/>
              </a:xfrm>
            </p:grpSpPr>
            <p:sp>
              <p:nvSpPr>
                <p:cNvPr id="127" name="순서도: 지연 126"/>
                <p:cNvSpPr/>
                <p:nvPr/>
              </p:nvSpPr>
              <p:spPr bwMode="auto">
                <a:xfrm>
                  <a:off x="5357818" y="3633788"/>
                  <a:ext cx="1214446" cy="2009790"/>
                </a:xfrm>
                <a:prstGeom prst="flowChartDelay">
                  <a:avLst/>
                </a:prstGeom>
                <a:gradFill>
                  <a:gsLst>
                    <a:gs pos="100000">
                      <a:srgbClr val="FFFF99">
                        <a:alpha val="86000"/>
                      </a:srgbClr>
                    </a:gs>
                    <a:gs pos="100000">
                      <a:srgbClr val="CC99FF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996633"/>
                  </a:solidFill>
                  <a:round/>
                  <a:headEnd/>
                  <a:tailEnd/>
                </a:ln>
                <a:effectLst/>
              </p:spPr>
              <p:txBody>
                <a:bodyPr wrap="none" rtlCol="0" anchor="ctr"/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ko-KR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4972052" y="3438525"/>
                  <a:ext cx="400110" cy="2428892"/>
                </a:xfrm>
                <a:prstGeom prst="rect">
                  <a:avLst/>
                </a:prstGeom>
                <a:gradFill>
                  <a:gsLst>
                    <a:gs pos="0">
                      <a:srgbClr val="FFFFFF"/>
                    </a:gs>
                    <a:gs pos="100000">
                      <a:srgbClr val="CC99FF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996633"/>
                  </a:solidFill>
                </a:ln>
              </p:spPr>
              <p:txBody>
                <a:bodyPr vert="eaVert" wrap="square" rtlCol="0">
                  <a:spAutoFit/>
                </a:bodyPr>
                <a:lstStyle/>
                <a:p>
                  <a:pPr algn="ctr"/>
                  <a:r>
                    <a:rPr lang="ko-KR" altLang="en-US" sz="14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맞   춤   연   계   지   원</a:t>
                  </a:r>
                  <a:endParaRPr lang="ko-KR" altLang="en-US" sz="1400" dirty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5457831" y="4481519"/>
                  <a:ext cx="64294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6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HUB</a:t>
                  </a:r>
                  <a:endParaRPr lang="ko-KR" altLang="en-US" sz="1600" dirty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  <p:grpSp>
              <p:nvGrpSpPr>
                <p:cNvPr id="130" name="그룹 46"/>
                <p:cNvGrpSpPr/>
                <p:nvPr/>
              </p:nvGrpSpPr>
              <p:grpSpPr>
                <a:xfrm>
                  <a:off x="5438782" y="3414713"/>
                  <a:ext cx="511175" cy="511175"/>
                  <a:chOff x="1000100" y="3992578"/>
                  <a:chExt cx="511175" cy="511175"/>
                </a:xfrm>
              </p:grpSpPr>
              <p:grpSp>
                <p:nvGrpSpPr>
                  <p:cNvPr id="192" name="Group 297"/>
                  <p:cNvGrpSpPr>
                    <a:grpSpLocks noChangeAspect="1"/>
                  </p:cNvGrpSpPr>
                  <p:nvPr/>
                </p:nvGrpSpPr>
                <p:grpSpPr bwMode="auto">
                  <a:xfrm rot="16200000">
                    <a:off x="1000100" y="3992578"/>
                    <a:ext cx="511175" cy="511175"/>
                    <a:chOff x="2078" y="1680"/>
                    <a:chExt cx="1615" cy="1615"/>
                  </a:xfrm>
                </p:grpSpPr>
                <p:sp>
                  <p:nvSpPr>
                    <p:cNvPr id="194" name="Oval 298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078" y="1680"/>
                      <a:ext cx="1615" cy="161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  <a:ln w="5715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95" name="Oval 299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170" y="1771"/>
                      <a:ext cx="1430" cy="143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</a:gsLst>
                      <a:lin ang="0" scaled="1"/>
                    </a:gradFill>
                    <a:ln w="9525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96" name="Oval 300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tint val="0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tint val="0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97" name="Oval 301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>
                            <a:gamma/>
                            <a:shade val="0"/>
                            <a:invGamma/>
                          </a:srgbClr>
                        </a:gs>
                        <a:gs pos="100000">
                          <a:srgbClr val="8D67E1"/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98" name="Oval 302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</a:gsLst>
                      <a:lin ang="189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99" name="Oval 303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/>
                        </a:gs>
                        <a:gs pos="100000">
                          <a:srgbClr val="8D67E1">
                            <a:gamma/>
                            <a:shade val="48627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</p:grpSp>
              <p:sp>
                <p:nvSpPr>
                  <p:cNvPr id="193" name="Text Box 30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11213" y="4124341"/>
                    <a:ext cx="481520" cy="24840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algn="ctr"/>
                    <a:r>
                      <a:rPr lang="ko-KR" altLang="en-US" sz="1000" dirty="0" smtClean="0">
                        <a:solidFill>
                          <a:srgbClr val="FFFFFF"/>
                        </a:solidFill>
                        <a:ea typeface="HY헤드라인M" pitchFamily="18" charset="-127"/>
                      </a:rPr>
                      <a:t>자 금</a:t>
                    </a:r>
                    <a:endParaRPr lang="ko-KR" altLang="en-US" sz="1000" dirty="0">
                      <a:solidFill>
                        <a:srgbClr val="FFFFFF"/>
                      </a:solidFill>
                      <a:ea typeface="HY헤드라인M" pitchFamily="18" charset="-127"/>
                    </a:endParaRPr>
                  </a:p>
                </p:txBody>
              </p:sp>
            </p:grpSp>
            <p:grpSp>
              <p:nvGrpSpPr>
                <p:cNvPr id="131" name="그룹 61"/>
                <p:cNvGrpSpPr/>
                <p:nvPr/>
              </p:nvGrpSpPr>
              <p:grpSpPr>
                <a:xfrm>
                  <a:off x="5900748" y="3567113"/>
                  <a:ext cx="566480" cy="511175"/>
                  <a:chOff x="963588" y="3992578"/>
                  <a:chExt cx="566480" cy="511175"/>
                </a:xfrm>
              </p:grpSpPr>
              <p:grpSp>
                <p:nvGrpSpPr>
                  <p:cNvPr id="184" name="Group 297"/>
                  <p:cNvGrpSpPr>
                    <a:grpSpLocks noChangeAspect="1"/>
                  </p:cNvGrpSpPr>
                  <p:nvPr/>
                </p:nvGrpSpPr>
                <p:grpSpPr bwMode="auto">
                  <a:xfrm rot="16200000">
                    <a:off x="1000100" y="3992578"/>
                    <a:ext cx="511175" cy="511175"/>
                    <a:chOff x="2078" y="1680"/>
                    <a:chExt cx="1615" cy="1615"/>
                  </a:xfrm>
                </p:grpSpPr>
                <p:sp>
                  <p:nvSpPr>
                    <p:cNvPr id="186" name="Oval 298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078" y="1680"/>
                      <a:ext cx="1615" cy="161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  <a:ln w="5715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87" name="Oval 299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170" y="1771"/>
                      <a:ext cx="1430" cy="143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</a:gsLst>
                      <a:lin ang="0" scaled="1"/>
                    </a:gradFill>
                    <a:ln w="9525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88" name="Oval 300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tint val="0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tint val="0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89" name="Oval 301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>
                            <a:gamma/>
                            <a:shade val="0"/>
                            <a:invGamma/>
                          </a:srgbClr>
                        </a:gs>
                        <a:gs pos="100000">
                          <a:srgbClr val="8D67E1"/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90" name="Oval 302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</a:gsLst>
                      <a:lin ang="189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91" name="Oval 303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/>
                        </a:gs>
                        <a:gs pos="100000">
                          <a:srgbClr val="8D67E1">
                            <a:gamma/>
                            <a:shade val="48627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</p:grpSp>
              <p:sp>
                <p:nvSpPr>
                  <p:cNvPr id="185" name="Text Box 30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63588" y="4124341"/>
                    <a:ext cx="566480" cy="24840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algn="ctr"/>
                    <a:r>
                      <a:rPr lang="ko-KR" altLang="en-US" sz="1000" dirty="0" smtClean="0">
                        <a:solidFill>
                          <a:srgbClr val="FFFFFF"/>
                        </a:solidFill>
                        <a:ea typeface="HY헤드라인M" pitchFamily="18" charset="-127"/>
                      </a:rPr>
                      <a:t>컨설팅</a:t>
                    </a:r>
                    <a:endParaRPr lang="ko-KR" altLang="en-US" sz="1000" dirty="0">
                      <a:solidFill>
                        <a:srgbClr val="FFFFFF"/>
                      </a:solidFill>
                      <a:ea typeface="HY헤드라인M" pitchFamily="18" charset="-127"/>
                    </a:endParaRPr>
                  </a:p>
                </p:txBody>
              </p:sp>
            </p:grpSp>
            <p:grpSp>
              <p:nvGrpSpPr>
                <p:cNvPr id="132" name="그룹 70"/>
                <p:cNvGrpSpPr/>
                <p:nvPr/>
              </p:nvGrpSpPr>
              <p:grpSpPr>
                <a:xfrm>
                  <a:off x="6289690" y="3956058"/>
                  <a:ext cx="511175" cy="511175"/>
                  <a:chOff x="1000100" y="3992578"/>
                  <a:chExt cx="511175" cy="511175"/>
                </a:xfrm>
              </p:grpSpPr>
              <p:grpSp>
                <p:nvGrpSpPr>
                  <p:cNvPr id="176" name="Group 297"/>
                  <p:cNvGrpSpPr>
                    <a:grpSpLocks noChangeAspect="1"/>
                  </p:cNvGrpSpPr>
                  <p:nvPr/>
                </p:nvGrpSpPr>
                <p:grpSpPr bwMode="auto">
                  <a:xfrm rot="16200000">
                    <a:off x="1000100" y="3992578"/>
                    <a:ext cx="511175" cy="511175"/>
                    <a:chOff x="2078" y="1680"/>
                    <a:chExt cx="1615" cy="1615"/>
                  </a:xfrm>
                </p:grpSpPr>
                <p:sp>
                  <p:nvSpPr>
                    <p:cNvPr id="178" name="Oval 298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078" y="1680"/>
                      <a:ext cx="1615" cy="161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  <a:ln w="5715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79" name="Oval 299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170" y="1771"/>
                      <a:ext cx="1430" cy="143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</a:gsLst>
                      <a:lin ang="0" scaled="1"/>
                    </a:gradFill>
                    <a:ln w="9525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80" name="Oval 300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tint val="0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tint val="0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81" name="Oval 301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>
                            <a:gamma/>
                            <a:shade val="0"/>
                            <a:invGamma/>
                          </a:srgbClr>
                        </a:gs>
                        <a:gs pos="100000">
                          <a:srgbClr val="8D67E1"/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82" name="Oval 302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</a:gsLst>
                      <a:lin ang="189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83" name="Oval 303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/>
                        </a:gs>
                        <a:gs pos="100000">
                          <a:srgbClr val="8D67E1">
                            <a:gamma/>
                            <a:shade val="48627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</p:grpSp>
              <p:sp>
                <p:nvSpPr>
                  <p:cNvPr id="177" name="Text Box 30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39788" y="4124341"/>
                    <a:ext cx="417400" cy="24840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algn="ctr"/>
                    <a:r>
                      <a:rPr lang="en-US" altLang="ko-KR" sz="1000" dirty="0" smtClean="0">
                        <a:solidFill>
                          <a:srgbClr val="FFFFFF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R&amp;D</a:t>
                    </a:r>
                    <a:endParaRPr lang="ko-KR" altLang="en-US" sz="1000" dirty="0">
                      <a:solidFill>
                        <a:srgbClr val="FFFFFF"/>
                      </a:solidFill>
                      <a:latin typeface="HY헤드라인M" pitchFamily="18" charset="-127"/>
                      <a:ea typeface="HY헤드라인M" pitchFamily="18" charset="-127"/>
                    </a:endParaRPr>
                  </a:p>
                </p:txBody>
              </p:sp>
            </p:grpSp>
            <p:grpSp>
              <p:nvGrpSpPr>
                <p:cNvPr id="133" name="그룹 79"/>
                <p:cNvGrpSpPr/>
                <p:nvPr/>
              </p:nvGrpSpPr>
              <p:grpSpPr>
                <a:xfrm>
                  <a:off x="6324611" y="4884751"/>
                  <a:ext cx="511175" cy="511175"/>
                  <a:chOff x="1000100" y="3992578"/>
                  <a:chExt cx="511175" cy="511175"/>
                </a:xfrm>
              </p:grpSpPr>
              <p:grpSp>
                <p:nvGrpSpPr>
                  <p:cNvPr id="168" name="Group 297"/>
                  <p:cNvGrpSpPr>
                    <a:grpSpLocks noChangeAspect="1"/>
                  </p:cNvGrpSpPr>
                  <p:nvPr/>
                </p:nvGrpSpPr>
                <p:grpSpPr bwMode="auto">
                  <a:xfrm rot="16200000">
                    <a:off x="1000100" y="3992578"/>
                    <a:ext cx="511175" cy="511175"/>
                    <a:chOff x="2078" y="1680"/>
                    <a:chExt cx="1615" cy="1615"/>
                  </a:xfrm>
                </p:grpSpPr>
                <p:sp>
                  <p:nvSpPr>
                    <p:cNvPr id="170" name="Oval 298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078" y="1680"/>
                      <a:ext cx="1615" cy="161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  <a:ln w="5715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71" name="Oval 299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170" y="1771"/>
                      <a:ext cx="1430" cy="143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</a:gsLst>
                      <a:lin ang="0" scaled="1"/>
                    </a:gradFill>
                    <a:ln w="9525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72" name="Oval 300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tint val="0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tint val="0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73" name="Oval 301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>
                            <a:gamma/>
                            <a:shade val="0"/>
                            <a:invGamma/>
                          </a:srgbClr>
                        </a:gs>
                        <a:gs pos="100000">
                          <a:srgbClr val="8D67E1"/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74" name="Oval 302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</a:gsLst>
                      <a:lin ang="189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75" name="Oval 303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/>
                        </a:gs>
                        <a:gs pos="100000">
                          <a:srgbClr val="8D67E1">
                            <a:gamma/>
                            <a:shade val="48627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</p:grpSp>
              <p:sp>
                <p:nvSpPr>
                  <p:cNvPr id="169" name="Text Box 30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01688" y="4114816"/>
                    <a:ext cx="481519" cy="24840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algn="ctr"/>
                    <a:r>
                      <a:rPr lang="ko-KR" altLang="en-US" sz="1000" dirty="0" smtClean="0">
                        <a:solidFill>
                          <a:srgbClr val="FFFFFF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인 력</a:t>
                    </a:r>
                    <a:endParaRPr lang="ko-KR" altLang="en-US" sz="1000" dirty="0">
                      <a:solidFill>
                        <a:srgbClr val="FFFFFF"/>
                      </a:solidFill>
                      <a:latin typeface="HY헤드라인M" pitchFamily="18" charset="-127"/>
                      <a:ea typeface="HY헤드라인M" pitchFamily="18" charset="-127"/>
                    </a:endParaRPr>
                  </a:p>
                </p:txBody>
              </p:sp>
            </p:grpSp>
            <p:grpSp>
              <p:nvGrpSpPr>
                <p:cNvPr id="134" name="그룹 88"/>
                <p:cNvGrpSpPr/>
                <p:nvPr/>
              </p:nvGrpSpPr>
              <p:grpSpPr>
                <a:xfrm>
                  <a:off x="6386525" y="4424369"/>
                  <a:ext cx="566480" cy="511175"/>
                  <a:chOff x="963588" y="3992578"/>
                  <a:chExt cx="566480" cy="511175"/>
                </a:xfrm>
              </p:grpSpPr>
              <p:grpSp>
                <p:nvGrpSpPr>
                  <p:cNvPr id="160" name="Group 297"/>
                  <p:cNvGrpSpPr>
                    <a:grpSpLocks noChangeAspect="1"/>
                  </p:cNvGrpSpPr>
                  <p:nvPr/>
                </p:nvGrpSpPr>
                <p:grpSpPr bwMode="auto">
                  <a:xfrm rot="16200000">
                    <a:off x="1000100" y="3992578"/>
                    <a:ext cx="511175" cy="511175"/>
                    <a:chOff x="2078" y="1680"/>
                    <a:chExt cx="1615" cy="1615"/>
                  </a:xfrm>
                </p:grpSpPr>
                <p:sp>
                  <p:nvSpPr>
                    <p:cNvPr id="162" name="Oval 298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078" y="1680"/>
                      <a:ext cx="1615" cy="161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  <a:ln w="5715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63" name="Oval 299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170" y="1771"/>
                      <a:ext cx="1430" cy="143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</a:gsLst>
                      <a:lin ang="0" scaled="1"/>
                    </a:gradFill>
                    <a:ln w="9525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64" name="Oval 300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tint val="0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tint val="0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65" name="Oval 301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>
                            <a:gamma/>
                            <a:shade val="0"/>
                            <a:invGamma/>
                          </a:srgbClr>
                        </a:gs>
                        <a:gs pos="100000">
                          <a:srgbClr val="8D67E1"/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66" name="Oval 302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</a:gsLst>
                      <a:lin ang="189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67" name="Oval 303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/>
                        </a:gs>
                        <a:gs pos="100000">
                          <a:srgbClr val="8D67E1">
                            <a:gamma/>
                            <a:shade val="48627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</p:grpSp>
              <p:sp>
                <p:nvSpPr>
                  <p:cNvPr id="161" name="Text Box 30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63588" y="4124341"/>
                    <a:ext cx="566480" cy="24840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algn="ctr"/>
                    <a:r>
                      <a:rPr lang="ko-KR" altLang="en-US" sz="1000" dirty="0" smtClean="0">
                        <a:solidFill>
                          <a:srgbClr val="FFFFFF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정보화</a:t>
                    </a:r>
                    <a:endParaRPr lang="ko-KR" altLang="en-US" sz="1000" dirty="0">
                      <a:solidFill>
                        <a:srgbClr val="FFFFFF"/>
                      </a:solidFill>
                      <a:latin typeface="HY헤드라인M" pitchFamily="18" charset="-127"/>
                      <a:ea typeface="HY헤드라인M" pitchFamily="18" charset="-127"/>
                    </a:endParaRPr>
                  </a:p>
                </p:txBody>
              </p:sp>
            </p:grpSp>
            <p:grpSp>
              <p:nvGrpSpPr>
                <p:cNvPr id="135" name="그룹 97"/>
                <p:cNvGrpSpPr/>
                <p:nvPr/>
              </p:nvGrpSpPr>
              <p:grpSpPr>
                <a:xfrm>
                  <a:off x="5980126" y="5270515"/>
                  <a:ext cx="511175" cy="511175"/>
                  <a:chOff x="1000100" y="3992578"/>
                  <a:chExt cx="511175" cy="511175"/>
                </a:xfrm>
              </p:grpSpPr>
              <p:grpSp>
                <p:nvGrpSpPr>
                  <p:cNvPr id="152" name="Group 297"/>
                  <p:cNvGrpSpPr>
                    <a:grpSpLocks noChangeAspect="1"/>
                  </p:cNvGrpSpPr>
                  <p:nvPr/>
                </p:nvGrpSpPr>
                <p:grpSpPr bwMode="auto">
                  <a:xfrm rot="16200000">
                    <a:off x="1000100" y="3992578"/>
                    <a:ext cx="511175" cy="511175"/>
                    <a:chOff x="2078" y="1680"/>
                    <a:chExt cx="1615" cy="1615"/>
                  </a:xfrm>
                </p:grpSpPr>
                <p:sp>
                  <p:nvSpPr>
                    <p:cNvPr id="154" name="Oval 298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078" y="1680"/>
                      <a:ext cx="1615" cy="161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  <a:ln w="5715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55" name="Oval 299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170" y="1771"/>
                      <a:ext cx="1430" cy="143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</a:gsLst>
                      <a:lin ang="0" scaled="1"/>
                    </a:gradFill>
                    <a:ln w="9525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56" name="Oval 300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tint val="0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tint val="0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57" name="Oval 301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>
                            <a:gamma/>
                            <a:shade val="0"/>
                            <a:invGamma/>
                          </a:srgbClr>
                        </a:gs>
                        <a:gs pos="100000">
                          <a:srgbClr val="8D67E1"/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58" name="Oval 302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</a:gsLst>
                      <a:lin ang="189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59" name="Oval 303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/>
                        </a:gs>
                        <a:gs pos="100000">
                          <a:srgbClr val="8D67E1">
                            <a:gamma/>
                            <a:shade val="48627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</p:grpSp>
              <p:sp>
                <p:nvSpPr>
                  <p:cNvPr id="153" name="Text Box 30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11213" y="4124341"/>
                    <a:ext cx="481520" cy="24840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algn="ctr"/>
                    <a:r>
                      <a:rPr lang="ko-KR" altLang="en-US" sz="1000" dirty="0" smtClean="0">
                        <a:solidFill>
                          <a:srgbClr val="FFFFFF"/>
                        </a:solidFill>
                        <a:ea typeface="HY헤드라인M" pitchFamily="18" charset="-127"/>
                      </a:rPr>
                      <a:t>수 출</a:t>
                    </a:r>
                    <a:endParaRPr lang="ko-KR" altLang="en-US" sz="1000" dirty="0">
                      <a:solidFill>
                        <a:srgbClr val="FFFFFF"/>
                      </a:solidFill>
                      <a:ea typeface="HY헤드라인M" pitchFamily="18" charset="-127"/>
                    </a:endParaRPr>
                  </a:p>
                </p:txBody>
              </p:sp>
            </p:grpSp>
            <p:cxnSp>
              <p:nvCxnSpPr>
                <p:cNvPr id="136" name="직선 화살표 연결선 135"/>
                <p:cNvCxnSpPr/>
                <p:nvPr/>
              </p:nvCxnSpPr>
              <p:spPr>
                <a:xfrm rot="16200000" flipH="1">
                  <a:off x="5557841" y="4052890"/>
                  <a:ext cx="255595" cy="1580"/>
                </a:xfrm>
                <a:prstGeom prst="straightConnector1">
                  <a:avLst/>
                </a:prstGeom>
                <a:ln w="19050">
                  <a:solidFill>
                    <a:srgbClr val="333399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화살표 연결선 136"/>
                <p:cNvCxnSpPr/>
                <p:nvPr/>
              </p:nvCxnSpPr>
              <p:spPr>
                <a:xfrm rot="5400000">
                  <a:off x="5886458" y="4090983"/>
                  <a:ext cx="233359" cy="138124"/>
                </a:xfrm>
                <a:prstGeom prst="straightConnector1">
                  <a:avLst/>
                </a:prstGeom>
                <a:ln w="19050">
                  <a:solidFill>
                    <a:srgbClr val="333399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화살표 연결선 137"/>
                <p:cNvCxnSpPr/>
                <p:nvPr/>
              </p:nvCxnSpPr>
              <p:spPr>
                <a:xfrm rot="10800000" flipV="1">
                  <a:off x="6086475" y="4338641"/>
                  <a:ext cx="233374" cy="128583"/>
                </a:xfrm>
                <a:prstGeom prst="straightConnector1">
                  <a:avLst/>
                </a:prstGeom>
                <a:ln w="19050">
                  <a:solidFill>
                    <a:srgbClr val="333399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직선 화살표 연결선 138"/>
                <p:cNvCxnSpPr/>
                <p:nvPr/>
              </p:nvCxnSpPr>
              <p:spPr>
                <a:xfrm rot="16200000" flipV="1">
                  <a:off x="5572922" y="5268118"/>
                  <a:ext cx="237330" cy="8733"/>
                </a:xfrm>
                <a:prstGeom prst="straightConnector1">
                  <a:avLst/>
                </a:prstGeom>
                <a:ln w="19050">
                  <a:solidFill>
                    <a:srgbClr val="333399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직선 화살표 연결선 139"/>
                <p:cNvCxnSpPr/>
                <p:nvPr/>
              </p:nvCxnSpPr>
              <p:spPr>
                <a:xfrm rot="16200000" flipV="1">
                  <a:off x="5924551" y="5133974"/>
                  <a:ext cx="219076" cy="123827"/>
                </a:xfrm>
                <a:prstGeom prst="straightConnector1">
                  <a:avLst/>
                </a:prstGeom>
                <a:ln w="19050">
                  <a:solidFill>
                    <a:srgbClr val="333399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직선 화살표 연결선 140"/>
                <p:cNvCxnSpPr/>
                <p:nvPr/>
              </p:nvCxnSpPr>
              <p:spPr>
                <a:xfrm rot="10800000">
                  <a:off x="6176951" y="4667241"/>
                  <a:ext cx="223868" cy="4778"/>
                </a:xfrm>
                <a:prstGeom prst="straightConnector1">
                  <a:avLst/>
                </a:prstGeom>
                <a:ln w="19050">
                  <a:solidFill>
                    <a:srgbClr val="333399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직선 화살표 연결선 141"/>
                <p:cNvCxnSpPr/>
                <p:nvPr/>
              </p:nvCxnSpPr>
              <p:spPr>
                <a:xfrm rot="10800000">
                  <a:off x="6143626" y="4876801"/>
                  <a:ext cx="214327" cy="133365"/>
                </a:xfrm>
                <a:prstGeom prst="straightConnector1">
                  <a:avLst/>
                </a:prstGeom>
                <a:ln w="19050">
                  <a:solidFill>
                    <a:srgbClr val="333399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3" name="그룹 223"/>
                <p:cNvGrpSpPr/>
                <p:nvPr/>
              </p:nvGrpSpPr>
              <p:grpSpPr>
                <a:xfrm>
                  <a:off x="5430845" y="5375290"/>
                  <a:ext cx="566480" cy="511175"/>
                  <a:chOff x="973113" y="3992578"/>
                  <a:chExt cx="566480" cy="511175"/>
                </a:xfrm>
              </p:grpSpPr>
              <p:grpSp>
                <p:nvGrpSpPr>
                  <p:cNvPr id="144" name="Group 297"/>
                  <p:cNvGrpSpPr>
                    <a:grpSpLocks noChangeAspect="1"/>
                  </p:cNvGrpSpPr>
                  <p:nvPr/>
                </p:nvGrpSpPr>
                <p:grpSpPr bwMode="auto">
                  <a:xfrm rot="16200000">
                    <a:off x="1000100" y="3992578"/>
                    <a:ext cx="511175" cy="511175"/>
                    <a:chOff x="2078" y="1680"/>
                    <a:chExt cx="1615" cy="1615"/>
                  </a:xfrm>
                </p:grpSpPr>
                <p:sp>
                  <p:nvSpPr>
                    <p:cNvPr id="146" name="Oval 298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078" y="1680"/>
                      <a:ext cx="1615" cy="161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  <a:ln w="5715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47" name="Oval 299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170" y="1771"/>
                      <a:ext cx="1430" cy="1430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  <a:gs pos="50000">
                          <a:srgbClr val="FFFFFF"/>
                        </a:gs>
                        <a:gs pos="100000">
                          <a:srgbClr val="FFFFFF">
                            <a:gamma/>
                            <a:shade val="63529"/>
                            <a:invGamma/>
                          </a:srgbClr>
                        </a:gs>
                      </a:gsLst>
                      <a:lin ang="0" scaled="1"/>
                    </a:gradFill>
                    <a:ln w="9525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48" name="Oval 300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tint val="0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tint val="0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49" name="Oval 301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254" y="1856"/>
                      <a:ext cx="1262" cy="126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>
                            <a:gamma/>
                            <a:shade val="0"/>
                            <a:invGamma/>
                          </a:srgbClr>
                        </a:gs>
                        <a:gs pos="100000">
                          <a:srgbClr val="8D67E1"/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50" name="Oval 302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  <a:gs pos="50000">
                          <a:srgbClr val="66C5F4"/>
                        </a:gs>
                        <a:gs pos="100000">
                          <a:srgbClr val="66C5F4">
                            <a:gamma/>
                            <a:shade val="54118"/>
                            <a:invGamma/>
                          </a:srgbClr>
                        </a:gs>
                      </a:gsLst>
                      <a:lin ang="189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  <p:sp>
                  <p:nvSpPr>
                    <p:cNvPr id="151" name="Oval 303"/>
                    <p:cNvSpPr>
                      <a:spLocks noChangeAspect="1" noChangeArrowheads="1"/>
                    </p:cNvSpPr>
                    <p:nvPr/>
                  </p:nvSpPr>
                  <p:spPr bwMode="gray">
                    <a:xfrm>
                      <a:off x="2337" y="1939"/>
                      <a:ext cx="1096" cy="1098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8D67E1"/>
                        </a:gs>
                        <a:gs pos="100000">
                          <a:srgbClr val="8D67E1">
                            <a:gamma/>
                            <a:shade val="48627"/>
                            <a:invGamma/>
                          </a:srgbClr>
                        </a:gs>
                      </a:gsLst>
                      <a:lin ang="2700000" scaled="1"/>
                    </a:gradFill>
                    <a:ln w="38100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anchor="ctr">
                      <a:spAutoFit/>
                    </a:bodyPr>
                    <a:lstStyle/>
                    <a:p>
                      <a:endParaRPr lang="ko-KR" altLang="en-US" dirty="0"/>
                    </a:p>
                  </p:txBody>
                </p:sp>
              </p:grpSp>
              <p:sp>
                <p:nvSpPr>
                  <p:cNvPr id="145" name="Text Box 30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73113" y="4124341"/>
                    <a:ext cx="566480" cy="24840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algn="ctr"/>
                    <a:r>
                      <a:rPr lang="ko-KR" altLang="en-US" sz="1000" dirty="0" smtClean="0">
                        <a:solidFill>
                          <a:srgbClr val="FFFFFF"/>
                        </a:solidFill>
                        <a:ea typeface="HY헤드라인M" pitchFamily="18" charset="-127"/>
                      </a:rPr>
                      <a:t>디자인</a:t>
                    </a:r>
                    <a:endParaRPr lang="ko-KR" altLang="en-US" sz="1000" dirty="0">
                      <a:solidFill>
                        <a:srgbClr val="FFFFFF"/>
                      </a:solidFill>
                      <a:ea typeface="HY헤드라인M" pitchFamily="18" charset="-127"/>
                    </a:endParaRPr>
                  </a:p>
                </p:txBody>
              </p:sp>
            </p:grpSp>
          </p:grpSp>
          <p:grpSp>
            <p:nvGrpSpPr>
              <p:cNvPr id="122" name="그룹 235"/>
              <p:cNvGrpSpPr/>
              <p:nvPr/>
            </p:nvGrpSpPr>
            <p:grpSpPr>
              <a:xfrm>
                <a:off x="1971657" y="4138616"/>
                <a:ext cx="2576528" cy="1076334"/>
                <a:chOff x="1971657" y="4138616"/>
                <a:chExt cx="2576528" cy="1076334"/>
              </a:xfrm>
            </p:grpSpPr>
            <p:sp>
              <p:nvSpPr>
                <p:cNvPr id="123" name="Rectangle 294"/>
                <p:cNvSpPr>
                  <a:spLocks noChangeArrowheads="1"/>
                </p:cNvSpPr>
                <p:nvPr/>
              </p:nvSpPr>
              <p:spPr bwMode="auto">
                <a:xfrm>
                  <a:off x="1971657" y="4425638"/>
                  <a:ext cx="2576528" cy="789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99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996633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tIns="36000" bIns="36000" anchor="ctr"/>
                <a:lstStyle/>
                <a:p>
                  <a:pPr latinLnBrk="1"/>
                  <a:r>
                    <a:rPr lang="ko-KR" altLang="en-US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경영자       문제점        맞춤연계</a:t>
                  </a:r>
                  <a:endPara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  <a:p>
                  <a:pPr latinLnBrk="1"/>
                  <a:r>
                    <a:rPr lang="ko-KR" altLang="en-US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기술력      개선대책      지원방안</a:t>
                  </a:r>
                  <a:endPara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  <a:p>
                  <a:pPr latinLnBrk="1"/>
                  <a:r>
                    <a:rPr lang="ko-KR" altLang="en-US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사업성     투자타당성     수  립</a:t>
                  </a:r>
                  <a:endPara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  <p:sp>
              <p:nvSpPr>
                <p:cNvPr id="124" name="Rectangle 295"/>
                <p:cNvSpPr>
                  <a:spLocks noChangeArrowheads="1"/>
                </p:cNvSpPr>
                <p:nvPr/>
              </p:nvSpPr>
              <p:spPr bwMode="auto">
                <a:xfrm>
                  <a:off x="1971657" y="4138616"/>
                  <a:ext cx="2576528" cy="32529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CCFFFF"/>
                    </a:gs>
                  </a:gsLst>
                  <a:path path="shape">
                    <a:fillToRect l="50000" t="50000" r="50000" b="50000"/>
                  </a:path>
                </a:gradFill>
                <a:ln w="19050">
                  <a:solidFill>
                    <a:srgbClr val="996633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tIns="36000" bIns="36000" anchor="ctr"/>
                <a:lstStyle/>
                <a:p>
                  <a:pPr algn="ctr" latinLnBrk="1">
                    <a:buFont typeface="Wingdings" pitchFamily="2" charset="2"/>
                    <a:buChar char=""/>
                  </a:pPr>
                  <a:r>
                    <a:rPr lang="ko-KR" altLang="en-US" sz="14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종합진단</a:t>
                  </a:r>
                  <a:r>
                    <a:rPr lang="en-US" altLang="ko-KR" sz="14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(</a:t>
                  </a:r>
                  <a:r>
                    <a:rPr lang="ko-KR" altLang="en-US" sz="14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경영</a:t>
                  </a:r>
                  <a:r>
                    <a:rPr lang="en-US" altLang="ko-KR" sz="1400" dirty="0" smtClean="0">
                      <a:solidFill>
                        <a:srgbClr val="333399"/>
                      </a:solidFill>
                      <a:latin typeface="HY헤드라인M"/>
                      <a:ea typeface="HY헤드라인M"/>
                    </a:rPr>
                    <a:t>·</a:t>
                  </a:r>
                  <a:r>
                    <a:rPr lang="ko-KR" altLang="en-US" sz="1400" dirty="0" smtClean="0">
                      <a:solidFill>
                        <a:srgbClr val="333399"/>
                      </a:solidFill>
                      <a:latin typeface="HY헤드라인M"/>
                      <a:ea typeface="HY헤드라인M"/>
                    </a:rPr>
                    <a:t>기술</a:t>
                  </a:r>
                  <a:r>
                    <a:rPr lang="en-US" altLang="ko-KR" sz="1400" dirty="0" smtClean="0">
                      <a:solidFill>
                        <a:srgbClr val="333399"/>
                      </a:solidFill>
                      <a:latin typeface="HY헤드라인M"/>
                      <a:ea typeface="HY헤드라인M"/>
                    </a:rPr>
                    <a:t>)</a:t>
                  </a:r>
                  <a:endParaRPr kumimoji="1" lang="en-US" altLang="ko-KR" sz="1400" dirty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  <p:sp>
              <p:nvSpPr>
                <p:cNvPr id="125" name="AutoShap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2590786" y="4579936"/>
                  <a:ext cx="141520" cy="420700"/>
                </a:xfrm>
                <a:prstGeom prst="rightArrow">
                  <a:avLst>
                    <a:gd name="adj1" fmla="val 55148"/>
                    <a:gd name="adj2" fmla="val 49787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00FFFF"/>
                    </a:gs>
                  </a:gsLst>
                  <a:lin ang="0" scaled="1"/>
                </a:gradFill>
                <a:ln w="9525">
                  <a:solidFill>
                    <a:srgbClr val="333399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latinLnBrk="1"/>
                  <a:endParaRPr kumimoji="1" lang="ko-KR" altLang="en-US" sz="1200" dirty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  <p:sp>
              <p:nvSpPr>
                <p:cNvPr id="126" name="AutoShap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3557581" y="4579936"/>
                  <a:ext cx="127238" cy="420700"/>
                </a:xfrm>
                <a:prstGeom prst="rightArrow">
                  <a:avLst>
                    <a:gd name="adj1" fmla="val 55148"/>
                    <a:gd name="adj2" fmla="val 49787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00FFFF"/>
                    </a:gs>
                  </a:gsLst>
                  <a:lin ang="0" scaled="1"/>
                </a:gradFill>
                <a:ln w="9525">
                  <a:solidFill>
                    <a:srgbClr val="333399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latinLnBrk="1"/>
                  <a:endParaRPr kumimoji="1" lang="ko-KR" altLang="en-US" sz="1200" dirty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403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구조고도화사업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914076" y="304364"/>
            <a:ext cx="18870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구조고도화사업</a:t>
            </a:r>
          </a:p>
        </p:txBody>
      </p:sp>
      <p:grpSp>
        <p:nvGrpSpPr>
          <p:cNvPr id="3" name="그룹 224"/>
          <p:cNvGrpSpPr/>
          <p:nvPr/>
        </p:nvGrpSpPr>
        <p:grpSpPr>
          <a:xfrm>
            <a:off x="428596" y="1019159"/>
            <a:ext cx="3919536" cy="400110"/>
            <a:chOff x="438150" y="1037530"/>
            <a:chExt cx="3919536" cy="400110"/>
          </a:xfrm>
        </p:grpSpPr>
        <p:pic>
          <p:nvPicPr>
            <p:cNvPr id="21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중소기업 컨설팅 지원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미확정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)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500034" y="1376348"/>
            <a:ext cx="8064500" cy="3855414"/>
          </a:xfrm>
          <a:prstGeom prst="rect">
            <a:avLst/>
          </a:prstGeom>
          <a:noFill/>
          <a:ln w="38100" cap="flat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3600" lvl="0" indent="-3636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전문가의 진단 및 지도를 통해 중소기업이 경영 및 기술환경 변화에 대응할 수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3600" lvl="0" indent="-3636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있도록 지원하여 중소기업의 글로벌 경쟁력 제고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지원조건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 당 최대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천만원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총사업비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60%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한도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사업기간 최대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6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개월 이내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기술컨설팅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 생산현장에서 발생하는 공정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기술상의 문제 및 애로 해결 등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생산성 향상을 위한 품질개선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공정개선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품질관리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설비관리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자동화 등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경영컨설팅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경영현장에서 발생하는 인사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조직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재무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마케팅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경영체계 등의 애로사항 해결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경영환경 변화에 대응하기 위한 중장기전략 및 실행방안 수립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지원대상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8" name="Group 297"/>
          <p:cNvGraphicFramePr>
            <a:graphicFrameLocks noGrp="1"/>
          </p:cNvGraphicFramePr>
          <p:nvPr/>
        </p:nvGraphicFramePr>
        <p:xfrm>
          <a:off x="600047" y="5200031"/>
          <a:ext cx="8064500" cy="1048896"/>
        </p:xfrm>
        <a:graphic>
          <a:graphicData uri="http://schemas.openxmlformats.org/drawingml/2006/table">
            <a:tbl>
              <a:tblPr/>
              <a:tblGrid>
                <a:gridCol w="1285884"/>
                <a:gridCol w="2000264"/>
                <a:gridCol w="4778352"/>
              </a:tblGrid>
              <a:tr h="1353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분   야</a:t>
                      </a: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지원대상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지원제외대상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</a:tr>
              <a:tr h="2544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기술컨설팅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제조업만 신청가능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·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폐업 중인 기업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금융 불량거래처로 규제중인 기업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/>
                        <a:ea typeface="HY헤드라인M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유흥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·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향락업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불건전 오락용품 제조업 등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  <a:tr h="28170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경영컨설팅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전업종 신청가능</a:t>
                      </a:r>
                      <a:endParaRPr kumimoji="1" lang="en-US" altLang="ko-KR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 vMerge="1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4"/>
          <p:cNvGrpSpPr/>
          <p:nvPr/>
        </p:nvGrpSpPr>
        <p:grpSpPr>
          <a:xfrm>
            <a:off x="438150" y="1032988"/>
            <a:ext cx="3919536" cy="400110"/>
            <a:chOff x="438150" y="1037530"/>
            <a:chExt cx="3919536" cy="400110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중소기업 회생컨설팅지원</a:t>
              </a:r>
              <a:r>
                <a:rPr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미확정</a:t>
              </a:r>
              <a:r>
                <a:rPr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)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403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구조고도화사업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914076" y="304364"/>
            <a:ext cx="18870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구조고도화사업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490509" y="1398521"/>
            <a:ext cx="8064500" cy="348813"/>
          </a:xfrm>
          <a:prstGeom prst="rect">
            <a:avLst/>
          </a:prstGeom>
          <a:noFill/>
          <a:ln w="38100" cap="flat">
            <a:noFill/>
          </a:ln>
        </p:spPr>
        <p:txBody>
          <a:bodyPr wrap="square">
            <a:spAutoFit/>
          </a:bodyPr>
          <a:lstStyle/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지원대상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지원제외업종 외 다음 각 호의 하나에 해당하는 중소기업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335" y="1824028"/>
            <a:ext cx="7643866" cy="2209836"/>
          </a:xfrm>
          <a:prstGeom prst="rect">
            <a:avLst/>
          </a:prstGeom>
          <a:solidFill>
            <a:srgbClr val="DDDDDD"/>
          </a:solidFill>
          <a:ln w="25400" cap="rnd">
            <a:noFill/>
          </a:ln>
        </p:spPr>
        <p:txBody>
          <a:bodyPr wrap="square" rtlCol="0">
            <a:spAutoFit/>
          </a:bodyPr>
          <a:lstStyle/>
          <a:p>
            <a:pPr marL="266400" indent="-266400">
              <a:lnSpc>
                <a:spcPct val="120000"/>
              </a:lnSpc>
              <a:spcBef>
                <a:spcPts val="400"/>
              </a:spcBef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-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법원에 기업회생절차 개시를 신청한 기업 혹은 신청예정인 기업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indent="-266400">
              <a:lnSpc>
                <a:spcPct val="120000"/>
              </a:lnSpc>
              <a:spcBef>
                <a:spcPts val="400"/>
              </a:spcBef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-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금융권 워크아웃을 추진 중이거나 신청예정인 기업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85725" indent="-85725">
              <a:lnSpc>
                <a:spcPct val="120000"/>
              </a:lnSpc>
              <a:spcBef>
                <a:spcPts val="400"/>
              </a:spcBef>
              <a:tabLst>
                <a:tab pos="180975" algn="l"/>
              </a:tabLst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-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최근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년간 매출액이 직전년도 대비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20%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이상 감소하거나 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85725" indent="-85725">
              <a:lnSpc>
                <a:spcPct val="120000"/>
              </a:lnSpc>
              <a:spcBef>
                <a:spcPts val="400"/>
              </a:spcBef>
              <a:tabLst>
                <a:tab pos="180975" algn="l"/>
              </a:tabLst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 정책자금 통합공고 상의업종별 융자제한 부채비율을 초과한 중소기업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85725" indent="-85725">
              <a:lnSpc>
                <a:spcPct val="120000"/>
              </a:lnSpc>
              <a:spcBef>
                <a:spcPts val="400"/>
              </a:spcBef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-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전국은행연합회의 신용정보관리규약에 따라 연체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대위변제</a:t>
            </a:r>
            <a:r>
              <a:rPr lang="en-US" altLang="ko-KR" sz="1400" dirty="0" smtClean="0">
                <a:solidFill>
                  <a:srgbClr val="333399"/>
                </a:solidFill>
                <a:latin typeface="휴먼옛체"/>
                <a:ea typeface="휴먼옛체"/>
              </a:rPr>
              <a:t>·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대지급 등의 정보가 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85725" indent="-85725">
              <a:lnSpc>
                <a:spcPct val="120000"/>
              </a:lnSpc>
              <a:spcBef>
                <a:spcPts val="400"/>
              </a:spcBef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등록되어 있는 중소기업 및 자본잠식 중소기업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indent="-266400">
              <a:lnSpc>
                <a:spcPct val="120000"/>
              </a:lnSpc>
              <a:spcBef>
                <a:spcPts val="400"/>
              </a:spcBef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-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 정책자금 중 긴급경영안정자금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일시경영애로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을 지원받은 기업</a:t>
            </a:r>
            <a:endParaRPr lang="ko-KR" altLang="en-US" sz="1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87362" y="3969444"/>
            <a:ext cx="8175654" cy="2121606"/>
          </a:xfrm>
          <a:prstGeom prst="rect">
            <a:avLst/>
          </a:prstGeom>
          <a:noFill/>
          <a:ln w="38100" cap="flat">
            <a:noFill/>
          </a:ln>
        </p:spPr>
        <p:txBody>
          <a:bodyPr wrap="square">
            <a:spAutoFit/>
          </a:bodyPr>
          <a:lstStyle/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지원조건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컨설팅 비용의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90%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컨설팅 기간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개월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~6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법적절차 기업회생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기업회생절차 신청 및 회생계획안 수립 등 회생절차 컨설팅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사적절차 기업회생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워크아웃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기업개선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채무재조정 및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M&amp;A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등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                     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중소기업의 자발적인 회생을 위한 컨설팅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4"/>
          <p:cNvGrpSpPr/>
          <p:nvPr/>
        </p:nvGrpSpPr>
        <p:grpSpPr>
          <a:xfrm>
            <a:off x="438150" y="1032988"/>
            <a:ext cx="3919536" cy="707886"/>
            <a:chOff x="438150" y="1037530"/>
            <a:chExt cx="3919536" cy="707886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기술 융</a:t>
              </a:r>
              <a:r>
                <a:rPr lang="en-US" altLang="ko-KR" dirty="0" smtClean="0">
                  <a:solidFill>
                    <a:srgbClr val="333399"/>
                  </a:solidFill>
                  <a:latin typeface="휴먼옛체"/>
                  <a:ea typeface="휴먼옛체"/>
                </a:rPr>
                <a:t>·</a:t>
              </a: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복합지원</a:t>
              </a:r>
              <a:r>
                <a:rPr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미확정</a:t>
              </a:r>
              <a:r>
                <a:rPr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)</a:t>
              </a:r>
              <a:endParaRPr lang="ko-KR" altLang="en-US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342900" indent="-342900" latinLnBrk="1">
                <a:lnSpc>
                  <a:spcPts val="2400"/>
                </a:lnSpc>
              </a:pP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403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구조고도화사업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914076" y="304364"/>
            <a:ext cx="18870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구조고도화사업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500034" y="1389975"/>
            <a:ext cx="8175654" cy="3804118"/>
          </a:xfrm>
          <a:prstGeom prst="rect">
            <a:avLst/>
          </a:prstGeom>
          <a:noFill/>
          <a:ln w="38100" cap="flat">
            <a:noFill/>
          </a:ln>
        </p:spPr>
        <p:txBody>
          <a:bodyPr wrap="square">
            <a:spAutoFit/>
          </a:bodyPr>
          <a:lstStyle/>
          <a:p>
            <a:pPr marL="266700" lvl="0" indent="-265113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지원대상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5113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중소기업과 연구기관 또는 중소기업간 공동기술개발을 지원함으로써 융복합형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5113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신제품 개발을 촉진하고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중소기업의 개방형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R&amp;D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활성화 및 기술개발 역량 강화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5113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지원규모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234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신규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190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계속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44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5113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지원대상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0363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융복합 기술개발의 아이디어를 가진 주관기업을 중심으로 연관기술을 보유한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  이상의 기업이 참여한 기술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융복합 협력체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산연협력과제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중소기업과 연구기관간 공동기술개발 형태의 첨단 기술과제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40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기업제안과제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중소기업간 공동기술개발 형태의 일반 기술과제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40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 내외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지원조건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1" name="Group 297"/>
          <p:cNvGraphicFramePr>
            <a:graphicFrameLocks noGrp="1"/>
          </p:cNvGraphicFramePr>
          <p:nvPr/>
        </p:nvGraphicFramePr>
        <p:xfrm>
          <a:off x="600047" y="5161931"/>
          <a:ext cx="8064500" cy="1048896"/>
        </p:xfrm>
        <a:graphic>
          <a:graphicData uri="http://schemas.openxmlformats.org/drawingml/2006/table">
            <a:tbl>
              <a:tblPr/>
              <a:tblGrid>
                <a:gridCol w="1900251"/>
                <a:gridCol w="2214578"/>
                <a:gridCol w="2071702"/>
                <a:gridCol w="1877969"/>
              </a:tblGrid>
              <a:tr h="1353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    분</a:t>
                      </a: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개발기간 및 금액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정부출연금 비중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비    고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49804"/>
                      </a:srgbClr>
                    </a:solidFill>
                  </a:tcPr>
                </a:tc>
              </a:tr>
              <a:tr h="2544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산연협력과제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최대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6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억원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75%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이내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지정공모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  <a:tr h="28170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기업제안과제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최대 </a:t>
                      </a: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1</a:t>
                      </a:r>
                      <a:r>
                        <a:rPr kumimoji="1" lang="ko-KR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년</a:t>
                      </a: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2.5</a:t>
                      </a:r>
                      <a:r>
                        <a:rPr kumimoji="1" lang="ko-KR" alt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억원</a:t>
                      </a:r>
                      <a:endParaRPr kumimoji="1" lang="en-US" altLang="ko-KR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75%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이내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자유응모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24"/>
          <p:cNvGrpSpPr/>
          <p:nvPr/>
        </p:nvGrpSpPr>
        <p:grpSpPr>
          <a:xfrm>
            <a:off x="438150" y="1032988"/>
            <a:ext cx="3919536" cy="707886"/>
            <a:chOff x="438150" y="1037530"/>
            <a:chExt cx="3919536" cy="707886"/>
          </a:xfrm>
        </p:grpSpPr>
        <p:pic>
          <p:nvPicPr>
            <p:cNvPr id="9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해외기술인력도입지원</a:t>
              </a:r>
            </a:p>
            <a:p>
              <a:pPr marL="342900" indent="-342900" latinLnBrk="1">
                <a:lnSpc>
                  <a:spcPts val="2400"/>
                </a:lnSpc>
              </a:pP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403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구조고도화사업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914076" y="304364"/>
            <a:ext cx="18870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구조고도화사업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98503" y="1397675"/>
            <a:ext cx="8167660" cy="1774845"/>
          </a:xfrm>
          <a:prstGeom prst="rect">
            <a:avLst/>
          </a:prstGeom>
          <a:noFill/>
          <a:ln w="38100" cap="flat">
            <a:noFill/>
          </a:ln>
        </p:spPr>
        <p:txBody>
          <a:bodyPr wrap="square">
            <a:spAutoFit/>
          </a:bodyPr>
          <a:lstStyle/>
          <a:p>
            <a:pPr marL="2667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지원대상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 고급기술인력 도입을 희망하는 제조업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전업률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30%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이상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또는 지식서비스업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체제비 연간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천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~2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천만원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인 이내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입국 항공료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(Economy,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편도 기준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인력발굴 및 비용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수도권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200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만원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인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</a:p>
        </p:txBody>
      </p:sp>
      <p:grpSp>
        <p:nvGrpSpPr>
          <p:cNvPr id="4" name="그룹 224"/>
          <p:cNvGrpSpPr/>
          <p:nvPr/>
        </p:nvGrpSpPr>
        <p:grpSpPr>
          <a:xfrm>
            <a:off x="428596" y="3219451"/>
            <a:ext cx="3919536" cy="362407"/>
            <a:chOff x="438150" y="1018480"/>
            <a:chExt cx="3919536" cy="362407"/>
          </a:xfrm>
        </p:grpSpPr>
        <p:pic>
          <p:nvPicPr>
            <p:cNvPr id="20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 Box 128"/>
            <p:cNvSpPr txBox="1">
              <a:spLocks noChangeArrowheads="1"/>
            </p:cNvSpPr>
            <p:nvPr/>
          </p:nvSpPr>
          <p:spPr bwMode="auto">
            <a:xfrm>
              <a:off x="649592" y="101848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신제품개발지원</a:t>
              </a:r>
            </a:p>
          </p:txBody>
        </p:sp>
      </p:grpSp>
      <p:sp>
        <p:nvSpPr>
          <p:cNvPr id="38" name="직사각형 37"/>
          <p:cNvSpPr/>
          <p:nvPr/>
        </p:nvSpPr>
        <p:spPr>
          <a:xfrm>
            <a:off x="488978" y="3578938"/>
            <a:ext cx="8167660" cy="695575"/>
          </a:xfrm>
          <a:prstGeom prst="rect">
            <a:avLst/>
          </a:prstGeom>
          <a:noFill/>
          <a:ln w="38100" cap="flat">
            <a:noFill/>
          </a:ln>
        </p:spPr>
        <p:txBody>
          <a:bodyPr wrap="square">
            <a:spAutoFit/>
          </a:bodyPr>
          <a:lstStyle/>
          <a:p>
            <a:pPr marL="2667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신제품개발상담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3D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디자인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및 설계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3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차원 측정 및 역설계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시제품제작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지원유형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63" name="그룹 62"/>
          <p:cNvGrpSpPr/>
          <p:nvPr/>
        </p:nvGrpSpPr>
        <p:grpSpPr>
          <a:xfrm>
            <a:off x="874733" y="4356332"/>
            <a:ext cx="6650038" cy="1644436"/>
            <a:chOff x="579438" y="2351108"/>
            <a:chExt cx="6650038" cy="1644436"/>
          </a:xfrm>
        </p:grpSpPr>
        <p:grpSp>
          <p:nvGrpSpPr>
            <p:cNvPr id="64" name="그룹 132"/>
            <p:cNvGrpSpPr/>
            <p:nvPr/>
          </p:nvGrpSpPr>
          <p:grpSpPr>
            <a:xfrm>
              <a:off x="579438" y="2922608"/>
              <a:ext cx="6621463" cy="506392"/>
              <a:chOff x="722313" y="2322533"/>
              <a:chExt cx="6621463" cy="506392"/>
            </a:xfrm>
          </p:grpSpPr>
          <p:sp>
            <p:nvSpPr>
              <p:cNvPr id="101" name="Rectangle 32"/>
              <p:cNvSpPr>
                <a:spLocks noChangeArrowheads="1"/>
              </p:cNvSpPr>
              <p:nvPr/>
            </p:nvSpPr>
            <p:spPr bwMode="auto">
              <a:xfrm>
                <a:off x="1758952" y="2332059"/>
                <a:ext cx="1403348" cy="487341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CC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113F7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lIns="180000" rIns="180000" anchor="ctr"/>
              <a:lstStyle/>
              <a:p>
                <a:pPr algn="ctr"/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3</a:t>
                </a: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차원 조형기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  <a:p>
                <a:pPr algn="ctr"/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(SLA/SLS/CNC</a:t>
                </a: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가공</a:t>
                </a:r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)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</p:txBody>
          </p:sp>
          <p:sp>
            <p:nvSpPr>
              <p:cNvPr id="102" name="Rectangle 33"/>
              <p:cNvSpPr>
                <a:spLocks noChangeArrowheads="1"/>
              </p:cNvSpPr>
              <p:nvPr/>
            </p:nvSpPr>
            <p:spPr bwMode="auto">
              <a:xfrm>
                <a:off x="3382963" y="2332059"/>
                <a:ext cx="1836737" cy="496866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113F7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lIns="180000" rIns="180000" anchor="ctr"/>
              <a:lstStyle/>
              <a:p>
                <a:pPr algn="ctr"/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디자인</a:t>
                </a:r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/</a:t>
                </a: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제품설계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  <a:p>
                <a:pPr algn="ctr"/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CAE/</a:t>
                </a: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개발컨설팅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</p:txBody>
          </p:sp>
          <p:sp>
            <p:nvSpPr>
              <p:cNvPr id="103" name="Rectangle 34"/>
              <p:cNvSpPr>
                <a:spLocks noChangeArrowheads="1"/>
              </p:cNvSpPr>
              <p:nvPr/>
            </p:nvSpPr>
            <p:spPr bwMode="auto">
              <a:xfrm>
                <a:off x="5473702" y="2332057"/>
                <a:ext cx="1870074" cy="487343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113F7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lIns="180000" rIns="180000" anchor="ctr"/>
              <a:lstStyle/>
              <a:p>
                <a:pPr algn="ctr"/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3</a:t>
                </a: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차원 측정</a:t>
                </a:r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/</a:t>
                </a: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역설계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  <a:p>
                <a:pPr algn="ctr"/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(</a:t>
                </a: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비접촉방식</a:t>
                </a:r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)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</p:txBody>
          </p:sp>
          <p:sp>
            <p:nvSpPr>
              <p:cNvPr id="104" name="Rectangle 35"/>
              <p:cNvSpPr>
                <a:spLocks noChangeArrowheads="1"/>
              </p:cNvSpPr>
              <p:nvPr/>
            </p:nvSpPr>
            <p:spPr bwMode="auto">
              <a:xfrm>
                <a:off x="722313" y="2322533"/>
                <a:ext cx="935038" cy="496868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CC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113F7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지원내용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</p:txBody>
          </p:sp>
        </p:grpSp>
        <p:grpSp>
          <p:nvGrpSpPr>
            <p:cNvPr id="65" name="그룹 147"/>
            <p:cNvGrpSpPr/>
            <p:nvPr/>
          </p:nvGrpSpPr>
          <p:grpSpPr>
            <a:xfrm>
              <a:off x="579438" y="2351108"/>
              <a:ext cx="6602413" cy="344467"/>
              <a:chOff x="579438" y="2351108"/>
              <a:chExt cx="6602413" cy="344467"/>
            </a:xfrm>
          </p:grpSpPr>
          <p:sp>
            <p:nvSpPr>
              <p:cNvPr id="79" name="Rectangle 32"/>
              <p:cNvSpPr>
                <a:spLocks noChangeArrowheads="1"/>
              </p:cNvSpPr>
              <p:nvPr/>
            </p:nvSpPr>
            <p:spPr bwMode="auto">
              <a:xfrm>
                <a:off x="1616077" y="2351109"/>
                <a:ext cx="1403348" cy="344466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CC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113F7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lIns="180000" rIns="180000" anchor="ctr"/>
              <a:lstStyle/>
              <a:p>
                <a:pPr algn="ctr"/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3D CAD Data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</p:txBody>
          </p:sp>
          <p:sp>
            <p:nvSpPr>
              <p:cNvPr id="80" name="Rectangle 33"/>
              <p:cNvSpPr>
                <a:spLocks noChangeArrowheads="1"/>
              </p:cNvSpPr>
              <p:nvPr/>
            </p:nvSpPr>
            <p:spPr bwMode="auto">
              <a:xfrm>
                <a:off x="3240088" y="2351108"/>
                <a:ext cx="1836737" cy="344467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113F7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lIns="180000" rIns="180000" anchor="ctr"/>
              <a:lstStyle/>
              <a:p>
                <a:pPr algn="ctr"/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도면</a:t>
                </a:r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/>
                    <a:ea typeface="HY헤드라인M"/>
                    <a:sym typeface="Wingdings" pitchFamily="2" charset="2"/>
                  </a:rPr>
                  <a:t>·</a:t>
                </a: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/>
                    <a:ea typeface="HY헤드라인M"/>
                    <a:sym typeface="Wingdings" pitchFamily="2" charset="2"/>
                  </a:rPr>
                  <a:t>제품아이디어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</p:txBody>
          </p:sp>
          <p:sp>
            <p:nvSpPr>
              <p:cNvPr id="81" name="Rectangle 34"/>
              <p:cNvSpPr>
                <a:spLocks noChangeArrowheads="1"/>
              </p:cNvSpPr>
              <p:nvPr/>
            </p:nvSpPr>
            <p:spPr bwMode="auto">
              <a:xfrm>
                <a:off x="5311777" y="2351108"/>
                <a:ext cx="1870074" cy="334942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113F7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lIns="180000" rIns="180000" anchor="ctr"/>
              <a:lstStyle/>
              <a:p>
                <a:pPr algn="ctr"/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도면 없는 샘플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</p:txBody>
          </p:sp>
          <p:sp>
            <p:nvSpPr>
              <p:cNvPr id="82" name="Rectangle 35"/>
              <p:cNvSpPr>
                <a:spLocks noChangeArrowheads="1"/>
              </p:cNvSpPr>
              <p:nvPr/>
            </p:nvSpPr>
            <p:spPr bwMode="auto">
              <a:xfrm>
                <a:off x="579438" y="2357484"/>
                <a:ext cx="935038" cy="338007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CC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113F7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업체자료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</p:txBody>
          </p:sp>
        </p:grpSp>
        <p:grpSp>
          <p:nvGrpSpPr>
            <p:cNvPr id="66" name="그룹 146"/>
            <p:cNvGrpSpPr/>
            <p:nvPr/>
          </p:nvGrpSpPr>
          <p:grpSpPr>
            <a:xfrm>
              <a:off x="579438" y="3651077"/>
              <a:ext cx="6650038" cy="344467"/>
              <a:chOff x="579438" y="3770342"/>
              <a:chExt cx="6650038" cy="344467"/>
            </a:xfrm>
          </p:grpSpPr>
          <p:sp>
            <p:nvSpPr>
              <p:cNvPr id="75" name="Rectangle 32"/>
              <p:cNvSpPr>
                <a:spLocks noChangeArrowheads="1"/>
              </p:cNvSpPr>
              <p:nvPr/>
            </p:nvSpPr>
            <p:spPr bwMode="auto">
              <a:xfrm>
                <a:off x="1616077" y="3779868"/>
                <a:ext cx="1403348" cy="330952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CC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113F7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lIns="180000" rIns="180000" anchor="ctr"/>
              <a:lstStyle/>
              <a:p>
                <a:pPr algn="ctr"/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시제품 모형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</p:txBody>
          </p:sp>
          <p:sp>
            <p:nvSpPr>
              <p:cNvPr id="76" name="Rectangle 33"/>
              <p:cNvSpPr>
                <a:spLocks noChangeArrowheads="1"/>
              </p:cNvSpPr>
              <p:nvPr/>
            </p:nvSpPr>
            <p:spPr bwMode="auto">
              <a:xfrm>
                <a:off x="3259138" y="3779867"/>
                <a:ext cx="1836737" cy="330953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113F7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lIns="180000" rIns="180000" anchor="ctr"/>
              <a:lstStyle/>
              <a:p>
                <a:pPr algn="ctr"/>
                <a:r>
                  <a:rPr lang="en-US" altLang="ko-KR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3D CAD Data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</p:txBody>
          </p:sp>
          <p:sp>
            <p:nvSpPr>
              <p:cNvPr id="77" name="Rectangle 34"/>
              <p:cNvSpPr>
                <a:spLocks noChangeArrowheads="1"/>
              </p:cNvSpPr>
              <p:nvPr/>
            </p:nvSpPr>
            <p:spPr bwMode="auto">
              <a:xfrm>
                <a:off x="5359402" y="3779867"/>
                <a:ext cx="1870074" cy="334942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113F7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lIns="180000" rIns="180000" anchor="ctr"/>
              <a:lstStyle/>
              <a:p>
                <a:pPr algn="ctr"/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제품도면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</p:txBody>
          </p:sp>
          <p:sp>
            <p:nvSpPr>
              <p:cNvPr id="78" name="Rectangle 35"/>
              <p:cNvSpPr>
                <a:spLocks noChangeArrowheads="1"/>
              </p:cNvSpPr>
              <p:nvPr/>
            </p:nvSpPr>
            <p:spPr bwMode="auto">
              <a:xfrm>
                <a:off x="579438" y="3770342"/>
                <a:ext cx="935038" cy="340478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CC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113F7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  <a:sym typeface="Wingdings" pitchFamily="2" charset="2"/>
                  </a:rPr>
                  <a:t>결  과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  <a:sym typeface="Wingdings" pitchFamily="2" charset="2"/>
                </a:endParaRPr>
              </a:p>
            </p:txBody>
          </p:sp>
        </p:grpSp>
        <p:sp>
          <p:nvSpPr>
            <p:cNvPr id="67" name="아래쪽 화살표 66"/>
            <p:cNvSpPr/>
            <p:nvPr/>
          </p:nvSpPr>
          <p:spPr bwMode="auto">
            <a:xfrm>
              <a:off x="2171682" y="2728913"/>
              <a:ext cx="247667" cy="195261"/>
            </a:xfrm>
            <a:prstGeom prst="downArrow">
              <a:avLst/>
            </a:pr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아래쪽 화살표 67"/>
            <p:cNvSpPr/>
            <p:nvPr/>
          </p:nvSpPr>
          <p:spPr bwMode="auto">
            <a:xfrm>
              <a:off x="4010020" y="2733670"/>
              <a:ext cx="247667" cy="195261"/>
            </a:xfrm>
            <a:prstGeom prst="downArrow">
              <a:avLst/>
            </a:pr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아래쪽 화살표 68"/>
            <p:cNvSpPr/>
            <p:nvPr/>
          </p:nvSpPr>
          <p:spPr bwMode="auto">
            <a:xfrm>
              <a:off x="6162671" y="2724145"/>
              <a:ext cx="247667" cy="195261"/>
            </a:xfrm>
            <a:prstGeom prst="downArrow">
              <a:avLst/>
            </a:pr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아래쪽 화살표 69"/>
            <p:cNvSpPr/>
            <p:nvPr/>
          </p:nvSpPr>
          <p:spPr bwMode="auto">
            <a:xfrm>
              <a:off x="2181207" y="3457578"/>
              <a:ext cx="247667" cy="195261"/>
            </a:xfrm>
            <a:prstGeom prst="downArrow">
              <a:avLst/>
            </a:pr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아래쪽 화살표 70"/>
            <p:cNvSpPr/>
            <p:nvPr/>
          </p:nvSpPr>
          <p:spPr bwMode="auto">
            <a:xfrm>
              <a:off x="4014768" y="3462338"/>
              <a:ext cx="247667" cy="195261"/>
            </a:xfrm>
            <a:prstGeom prst="downArrow">
              <a:avLst/>
            </a:pr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아래쪽 화살표 71"/>
            <p:cNvSpPr/>
            <p:nvPr/>
          </p:nvSpPr>
          <p:spPr bwMode="auto">
            <a:xfrm>
              <a:off x="6167433" y="3452813"/>
              <a:ext cx="247667" cy="195261"/>
            </a:xfrm>
            <a:prstGeom prst="downArrow">
              <a:avLst/>
            </a:pr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왼쪽 화살표 72"/>
            <p:cNvSpPr/>
            <p:nvPr/>
          </p:nvSpPr>
          <p:spPr bwMode="auto">
            <a:xfrm>
              <a:off x="5103498" y="3071811"/>
              <a:ext cx="215923" cy="251834"/>
            </a:xfrm>
            <a:prstGeom prst="leftArrow">
              <a:avLst/>
            </a:pr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왼쪽 화살표 73"/>
            <p:cNvSpPr/>
            <p:nvPr/>
          </p:nvSpPr>
          <p:spPr bwMode="auto">
            <a:xfrm>
              <a:off x="3031564" y="3071810"/>
              <a:ext cx="212568" cy="251835"/>
            </a:xfrm>
            <a:prstGeom prst="leftArrow">
              <a:avLst/>
            </a:prstGeom>
            <a:solidFill>
              <a:srgbClr val="CC9900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403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구조고도화사업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914076" y="304364"/>
            <a:ext cx="18870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구조고도화사업</a:t>
            </a:r>
          </a:p>
        </p:txBody>
      </p:sp>
      <p:grpSp>
        <p:nvGrpSpPr>
          <p:cNvPr id="4" name="그룹 224"/>
          <p:cNvGrpSpPr/>
          <p:nvPr/>
        </p:nvGrpSpPr>
        <p:grpSpPr>
          <a:xfrm>
            <a:off x="438150" y="1000108"/>
            <a:ext cx="3919536" cy="400110"/>
            <a:chOff x="438150" y="1037530"/>
            <a:chExt cx="3919536" cy="400110"/>
          </a:xfrm>
        </p:grpSpPr>
        <p:pic>
          <p:nvPicPr>
            <p:cNvPr id="23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한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휴먼옛체"/>
                  <a:ea typeface="휴먼옛체"/>
                </a:rPr>
                <a:t>·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러 기술협력 지원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미확정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)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5" name="직사각형 24"/>
          <p:cNvSpPr/>
          <p:nvPr/>
        </p:nvSpPr>
        <p:spPr>
          <a:xfrm>
            <a:off x="498503" y="1388150"/>
            <a:ext cx="8167660" cy="2417072"/>
          </a:xfrm>
          <a:prstGeom prst="rect">
            <a:avLst/>
          </a:prstGeom>
          <a:noFill/>
          <a:ln w="38100" cap="flat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러시아 첨단 기술 발굴 제공 및 한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러 공동 기술협력사업 지원</a:t>
            </a:r>
            <a:endParaRPr lang="en-US" altLang="ko-KR" sz="1600" dirty="0" smtClean="0">
              <a:solidFill>
                <a:srgbClr val="333399"/>
              </a:solidFill>
              <a:latin typeface="HY헤드라인M"/>
              <a:ea typeface="HY헤드라인M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미국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일본 등 서방 선진국의 기술보호주의로 기술 도입선의 다변화 필요에 따라   첨단기술의 도입이 타 선진기술 보유국에 비해 용이한 러시아와의 기술협력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러시아 첨단기술 발굴 및 제공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기술협력 알선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러시아 세무 회계 관련 자문서비스 제공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통신시설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PC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인터넷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전화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팩스 등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5" name="그룹 224"/>
          <p:cNvGrpSpPr/>
          <p:nvPr/>
        </p:nvGrpSpPr>
        <p:grpSpPr>
          <a:xfrm>
            <a:off x="428596" y="3851365"/>
            <a:ext cx="3919536" cy="400110"/>
            <a:chOff x="438150" y="1037530"/>
            <a:chExt cx="3919536" cy="400110"/>
          </a:xfrm>
        </p:grpSpPr>
        <p:pic>
          <p:nvPicPr>
            <p:cNvPr id="27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지역특화선도기업 지원</a:t>
              </a:r>
              <a:r>
                <a:rPr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미확정</a:t>
              </a:r>
              <a:r>
                <a:rPr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)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9" name="직사각형 28"/>
          <p:cNvSpPr/>
          <p:nvPr/>
        </p:nvSpPr>
        <p:spPr>
          <a:xfrm>
            <a:off x="495360" y="4307189"/>
            <a:ext cx="8024784" cy="1686616"/>
          </a:xfrm>
          <a:prstGeom prst="rect">
            <a:avLst/>
          </a:prstGeom>
          <a:noFill/>
          <a:ln w="38100" cap="flat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지원대상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낙후지역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읍면 및 농공단지소재 지역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 제조기업</a:t>
            </a:r>
            <a:endParaRPr lang="en-US" altLang="ko-KR" sz="1600" spc="-15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현장애로 해결을 위한 퀵서비스 개념의 단기 기술지도로 기초기술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현장적용 기술중심의 즉시 실천과제를 </a:t>
            </a:r>
            <a:r>
              <a:rPr lang="en-US" altLang="ko-KR" sz="1600" dirty="0" smtClean="0">
                <a:solidFill>
                  <a:srgbClr val="333399"/>
                </a:solidFill>
                <a:latin typeface="돋움" pitchFamily="50" charset="-127"/>
                <a:ea typeface="돋움" pitchFamily="50" charset="-127"/>
              </a:rPr>
              <a:t>‘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현주의</a:t>
            </a:r>
            <a:r>
              <a:rPr lang="en-US" altLang="ko-KR" sz="1600" dirty="0" smtClean="0">
                <a:solidFill>
                  <a:srgbClr val="333399"/>
                </a:solidFill>
                <a:latin typeface="돋움" pitchFamily="50" charset="-127"/>
                <a:ea typeface="돋움" pitchFamily="50" charset="-127"/>
              </a:rPr>
              <a:t>’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에 따라 현장에서 직접해결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* 3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현주의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400" b="1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장에서 </a:t>
            </a:r>
            <a:r>
              <a:rPr lang="ko-KR" altLang="en-US" sz="1400" b="1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물을 보고 </a:t>
            </a:r>
            <a:r>
              <a:rPr lang="ko-KR" altLang="en-US" sz="1400" b="1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상태를 해결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403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구조고도화사업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914076" y="304364"/>
            <a:ext cx="18870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구조고도화사업</a:t>
            </a:r>
          </a:p>
        </p:txBody>
      </p:sp>
      <p:grpSp>
        <p:nvGrpSpPr>
          <p:cNvPr id="22" name="그룹 224"/>
          <p:cNvGrpSpPr/>
          <p:nvPr/>
        </p:nvGrpSpPr>
        <p:grpSpPr>
          <a:xfrm>
            <a:off x="438150" y="1000108"/>
            <a:ext cx="3919536" cy="372987"/>
            <a:chOff x="438150" y="1037530"/>
            <a:chExt cx="3919536" cy="372987"/>
          </a:xfrm>
        </p:grpSpPr>
        <p:pic>
          <p:nvPicPr>
            <p:cNvPr id="26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72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무역조정지원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31" name="직사각형 30"/>
          <p:cNvSpPr/>
          <p:nvPr/>
        </p:nvSpPr>
        <p:spPr>
          <a:xfrm>
            <a:off x="500034" y="1322682"/>
            <a:ext cx="8064500" cy="2614049"/>
          </a:xfrm>
          <a:prstGeom prst="rect">
            <a:avLst/>
          </a:prstGeom>
          <a:noFill/>
          <a:ln w="38100" cap="flat">
            <a:noFill/>
          </a:ln>
        </p:spPr>
        <p:txBody>
          <a:bodyPr wrap="square">
            <a:spAutoFit/>
          </a:bodyPr>
          <a:lstStyle/>
          <a:p>
            <a:pPr marL="266700" lvl="0" indent="-266700" algn="just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 algn="just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자유무역협정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(FTA)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이행결과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수입이 증가함에 따라 내수시장에서 매출감소 등의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 algn="just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피해를 입은 중소기업에 대해 무역조정계획 이행에 필요한 시설자금 및 운전자금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</a:p>
          <a:p>
            <a:pPr marL="266400" lvl="0" indent="-266400" algn="just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경영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기술컨설팅을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 algn="just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지원대상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 algn="just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FTA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체결국으로부터의 수입증가로 무역피해를 입은 기업으로서 신청일 현재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 algn="just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제조업이나 서비스업을 영위하면서 아래의 기준을 충족하는 기업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8" name="Group 288"/>
          <p:cNvGraphicFramePr>
            <a:graphicFrameLocks noGrp="1"/>
          </p:cNvGraphicFramePr>
          <p:nvPr/>
        </p:nvGraphicFramePr>
        <p:xfrm>
          <a:off x="630239" y="3990976"/>
          <a:ext cx="8032777" cy="2207421"/>
        </p:xfrm>
        <a:graphic>
          <a:graphicData uri="http://schemas.openxmlformats.org/drawingml/2006/table">
            <a:tbl>
              <a:tblPr/>
              <a:tblGrid>
                <a:gridCol w="1159703"/>
                <a:gridCol w="1424736"/>
                <a:gridCol w="5448338"/>
              </a:tblGrid>
              <a:tr h="2848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   분</a:t>
                      </a: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피해인정기간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피해정도 및 비교사항</a:t>
                      </a:r>
                    </a:p>
                  </a:txBody>
                  <a:tcPr marL="90000" marR="90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195"/>
                      </a:srgbClr>
                    </a:solidFill>
                  </a:tcPr>
                </a:tc>
              </a:tr>
              <a:tr h="10654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무역피해를 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입었을 경우</a:t>
                      </a:r>
                      <a:endParaRPr kumimoji="1" lang="en-US" altLang="ko-KR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지정신청일 이전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이내 발생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6</a:t>
                      </a:r>
                      <a:r>
                        <a:rPr lang="ko-KR" altLang="en-US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개월 간의 총매출액 또는 생산량이 그 직전년도 동일기간과 </a:t>
                      </a:r>
                      <a:endParaRPr lang="en-US" altLang="ko-KR" sz="14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algn="l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</a:t>
                      </a:r>
                      <a:r>
                        <a:rPr lang="ko-KR" altLang="en-US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비교하여 </a:t>
                      </a:r>
                      <a:r>
                        <a:rPr lang="en-US" altLang="ko-KR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25%</a:t>
                      </a:r>
                      <a:r>
                        <a:rPr lang="ko-KR" altLang="en-US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이상 감소</a:t>
                      </a:r>
                      <a:endParaRPr lang="en-US" altLang="ko-KR" sz="14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85725" indent="-85725" algn="l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Tx/>
                        <a:buChar char="-"/>
                        <a:tabLst>
                          <a:tab pos="85725" algn="l"/>
                        </a:tabLst>
                      </a:pPr>
                      <a:r>
                        <a:rPr lang="ko-KR" altLang="en-US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영업이익</a:t>
                      </a:r>
                      <a:r>
                        <a:rPr lang="en-US" altLang="ko-KR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  <a:r>
                        <a:rPr lang="en-US" altLang="ko-KR" sz="1400" baseline="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400" baseline="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고용</a:t>
                      </a:r>
                      <a:r>
                        <a:rPr lang="en-US" altLang="ko-KR" sz="1400" baseline="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baseline="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가동률</a:t>
                      </a:r>
                      <a:r>
                        <a:rPr lang="en-US" altLang="ko-KR" sz="1400" baseline="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baseline="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재고 등을 종합적으로 고려한 결과</a:t>
                      </a:r>
                      <a:endParaRPr lang="en-US" altLang="ko-KR" sz="1400" baseline="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85725" indent="-85725" algn="l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85725" algn="l"/>
                        </a:tabLst>
                      </a:pPr>
                      <a:r>
                        <a:rPr lang="en-US" altLang="ko-KR" sz="1400" baseline="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</a:t>
                      </a:r>
                      <a:r>
                        <a:rPr lang="ko-KR" altLang="en-US" sz="1400" baseline="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상기 피해에 상당하는 것으로 인정되는 경우</a:t>
                      </a:r>
                      <a:endParaRPr lang="ko-KR" altLang="en-US" sz="14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8498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무역피해를 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입을 것이 </a:t>
                      </a:r>
                      <a:endParaRPr kumimoji="1" lang="en-US" altLang="ko-KR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확실한 경우</a:t>
                      </a:r>
                      <a:endParaRPr kumimoji="1" lang="en-US" altLang="ko-KR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18000" marB="18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지정신청일 이후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년 이내 발생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6</a:t>
                      </a:r>
                      <a:r>
                        <a:rPr lang="ko-KR" altLang="en-US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개월 간의 총 매출액 또는 생산량이 그 직전년도 동일기간과 </a:t>
                      </a:r>
                      <a:endParaRPr lang="en-US" altLang="ko-KR" sz="14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indent="0" algn="l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400" baseline="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</a:t>
                      </a:r>
                      <a:r>
                        <a:rPr lang="ko-KR" altLang="en-US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비교하여 </a:t>
                      </a:r>
                      <a:r>
                        <a:rPr lang="en-US" altLang="ko-KR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25%</a:t>
                      </a:r>
                      <a:r>
                        <a:rPr lang="ko-KR" altLang="en-US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이상 감소가 예상되는 경우</a:t>
                      </a:r>
                      <a:endParaRPr lang="en-US" altLang="ko-KR" sz="14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algn="l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US" altLang="ko-KR" sz="16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   </a:t>
                      </a:r>
                      <a:r>
                        <a:rPr lang="en-US" altLang="ko-KR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단</a:t>
                      </a:r>
                      <a:r>
                        <a:rPr lang="en-US" altLang="ko-KR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영업이익</a:t>
                      </a:r>
                      <a:r>
                        <a:rPr lang="en-US" altLang="ko-KR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고용</a:t>
                      </a:r>
                      <a:r>
                        <a:rPr lang="en-US" altLang="ko-KR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가동률</a:t>
                      </a:r>
                      <a:r>
                        <a:rPr lang="en-US" altLang="ko-KR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재고 등의 변화를 종합적으로 고려</a:t>
                      </a:r>
                      <a:r>
                        <a:rPr lang="en-US" altLang="ko-KR" sz="1400" dirty="0" smtClean="0">
                          <a:solidFill>
                            <a:srgbClr val="333399"/>
                          </a:solidFill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4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54000" marR="54000" marT="18000" marB="18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42242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I.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중소기업진흥공단 일반현황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438150" y="1037530"/>
            <a:ext cx="3305175" cy="362407"/>
            <a:chOff x="438150" y="1037530"/>
            <a:chExt cx="3305175" cy="362407"/>
          </a:xfrm>
        </p:grpSpPr>
        <p:pic>
          <p:nvPicPr>
            <p:cNvPr id="13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093733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중진공 비전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609600" y="2623812"/>
            <a:ext cx="8053398" cy="648000"/>
            <a:chOff x="609600" y="1785926"/>
            <a:chExt cx="8053398" cy="720002"/>
          </a:xfrm>
        </p:grpSpPr>
        <p:sp>
          <p:nvSpPr>
            <p:cNvPr id="176" name="모서리가 둥근 직사각형 175"/>
            <p:cNvSpPr/>
            <p:nvPr/>
          </p:nvSpPr>
          <p:spPr bwMode="auto">
            <a:xfrm>
              <a:off x="3348047" y="1785926"/>
              <a:ext cx="2590800" cy="720000"/>
            </a:xfrm>
            <a:prstGeom prst="roundRect">
              <a:avLst>
                <a:gd name="adj" fmla="val 8522"/>
              </a:avLst>
            </a:prstGeom>
            <a:solidFill>
              <a:schemeClr val="bg1"/>
            </a:solidFill>
            <a:ln w="2857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최적의 인재양성기관</a:t>
              </a:r>
            </a:p>
          </p:txBody>
        </p:sp>
        <p:sp>
          <p:nvSpPr>
            <p:cNvPr id="145" name="모서리가 둥근 직사각형 144"/>
            <p:cNvSpPr/>
            <p:nvPr/>
          </p:nvSpPr>
          <p:spPr bwMode="auto">
            <a:xfrm>
              <a:off x="609600" y="1785928"/>
              <a:ext cx="2590800" cy="720000"/>
            </a:xfrm>
            <a:prstGeom prst="roundRect">
              <a:avLst>
                <a:gd name="adj" fmla="val 8821"/>
              </a:avLst>
            </a:prstGeom>
            <a:solidFill>
              <a:schemeClr val="bg1"/>
            </a:solidFill>
            <a:ln w="28575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최고의 정책금융기관</a:t>
              </a:r>
            </a:p>
          </p:txBody>
        </p:sp>
        <p:sp>
          <p:nvSpPr>
            <p:cNvPr id="122" name="모서리가 둥근 직사각형 121"/>
            <p:cNvSpPr/>
            <p:nvPr/>
          </p:nvSpPr>
          <p:spPr bwMode="auto">
            <a:xfrm>
              <a:off x="6072198" y="1785926"/>
              <a:ext cx="2590800" cy="720000"/>
            </a:xfrm>
            <a:prstGeom prst="roundRect">
              <a:avLst>
                <a:gd name="adj" fmla="val 9420"/>
              </a:avLst>
            </a:prstGeom>
            <a:solidFill>
              <a:schemeClr val="bg1"/>
            </a:solidFill>
            <a:ln w="28575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rPr>
                <a:t>최강의 정책중개기관</a:t>
              </a:r>
            </a:p>
          </p:txBody>
        </p:sp>
      </p:grpSp>
      <p:pic>
        <p:nvPicPr>
          <p:cNvPr id="189" name="Picture 3" descr="k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6578" y="3374749"/>
            <a:ext cx="4865752" cy="830544"/>
          </a:xfrm>
          <a:prstGeom prst="rect">
            <a:avLst/>
          </a:prstGeom>
          <a:noFill/>
        </p:spPr>
      </p:pic>
      <p:sp>
        <p:nvSpPr>
          <p:cNvPr id="201" name="AutoShape 10"/>
          <p:cNvSpPr>
            <a:spLocks noChangeArrowheads="1"/>
          </p:cNvSpPr>
          <p:nvPr/>
        </p:nvSpPr>
        <p:spPr bwMode="auto">
          <a:xfrm>
            <a:off x="1762106" y="4271644"/>
            <a:ext cx="5760000" cy="1872000"/>
          </a:xfrm>
          <a:prstGeom prst="roundRect">
            <a:avLst>
              <a:gd name="adj" fmla="val 3871"/>
            </a:avLst>
          </a:prstGeom>
          <a:gradFill rotWithShape="1">
            <a:gsLst>
              <a:gs pos="0">
                <a:srgbClr val="3FBFFF"/>
              </a:gs>
              <a:gs pos="100000">
                <a:srgbClr val="3FBFFF">
                  <a:gamma/>
                  <a:tint val="25490"/>
                  <a:invGamma/>
                </a:srgbClr>
              </a:gs>
            </a:gsLst>
            <a:lin ang="5400000" scaled="1"/>
          </a:gradFill>
          <a:ln w="28575" algn="ctr">
            <a:solidFill>
              <a:srgbClr val="333399"/>
            </a:solidFill>
            <a:round/>
            <a:headEnd/>
            <a:tailEnd/>
          </a:ln>
          <a:effectLst>
            <a:prstShdw prst="shdw17" dist="17961" dir="2700000">
              <a:srgbClr val="3FBFFF">
                <a:gamma/>
                <a:shade val="60000"/>
                <a:invGamma/>
              </a:srgbClr>
            </a:prstShdw>
          </a:effectLst>
        </p:spPr>
        <p:txBody>
          <a:bodyPr lIns="216000" tIns="46800" rIns="216000" bIns="46800"/>
          <a:lstStyle/>
          <a:p>
            <a:pPr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ct val="120000"/>
              <a:buFontTx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effectLst/>
                <a:latin typeface="HY헤드라인M" pitchFamily="18" charset="-127"/>
                <a:ea typeface="HY헤드라인M" pitchFamily="18" charset="-127"/>
              </a:rPr>
              <a:t> 중소기업 정책자금 융자</a:t>
            </a:r>
            <a:endParaRPr lang="en-US" altLang="ko-KR" sz="1600" dirty="0" smtClean="0">
              <a:solidFill>
                <a:srgbClr val="333399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ct val="120000"/>
              <a:buFontTx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effectLst/>
                <a:latin typeface="HY헤드라인M" pitchFamily="18" charset="-127"/>
                <a:ea typeface="HY헤드라인M" pitchFamily="18" charset="-127"/>
              </a:rPr>
              <a:t> 현장진단 및 연수를 통한 맞춤형 애로해결 및 인력양성</a:t>
            </a:r>
            <a:endParaRPr lang="en-US" altLang="ko-KR" sz="1600" dirty="0">
              <a:solidFill>
                <a:srgbClr val="333399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ct val="120000"/>
              <a:buFontTx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effectLst/>
                <a:latin typeface="HY헤드라인M" pitchFamily="18" charset="-127"/>
                <a:ea typeface="HY헤드라인M" pitchFamily="18" charset="-127"/>
              </a:rPr>
              <a:t> 수출마케팅 및 해외산업협력 지원</a:t>
            </a:r>
            <a:endParaRPr lang="en-US" altLang="ko-KR" sz="1600" dirty="0" smtClean="0">
              <a:solidFill>
                <a:srgbClr val="333399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ct val="120000"/>
              <a:buFontTx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업종별 전문인력 양성을 통한 정책 중개기능 수행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ct val="120000"/>
              <a:buFontTx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effectLst/>
                <a:latin typeface="HY헤드라인M" pitchFamily="18" charset="-127"/>
                <a:ea typeface="HY헤드라인M" pitchFamily="18" charset="-127"/>
              </a:rPr>
              <a:t> 중소기업 창업 및 진흥기금 관리</a:t>
            </a:r>
            <a:r>
              <a:rPr lang="en-US" altLang="ko-KR" sz="1600" dirty="0" smtClean="0">
                <a:solidFill>
                  <a:srgbClr val="333399"/>
                </a:solidFill>
                <a:effectLst/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effectLst/>
                <a:latin typeface="HY헤드라인M" pitchFamily="18" charset="-127"/>
                <a:ea typeface="HY헤드라인M" pitchFamily="18" charset="-127"/>
              </a:rPr>
              <a:t>운용</a:t>
            </a:r>
            <a:endParaRPr lang="en-US" altLang="ko-KR" sz="1600" dirty="0">
              <a:solidFill>
                <a:srgbClr val="333399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6" name="그룹 6"/>
          <p:cNvGrpSpPr/>
          <p:nvPr/>
        </p:nvGrpSpPr>
        <p:grpSpPr>
          <a:xfrm>
            <a:off x="1401963" y="1571612"/>
            <a:ext cx="6480000" cy="792000"/>
            <a:chOff x="2122820" y="1637992"/>
            <a:chExt cx="5040000" cy="648000"/>
          </a:xfrm>
        </p:grpSpPr>
        <p:grpSp>
          <p:nvGrpSpPr>
            <p:cNvPr id="17" name="Group 3"/>
            <p:cNvGrpSpPr>
              <a:grpSpLocks/>
            </p:cNvGrpSpPr>
            <p:nvPr/>
          </p:nvGrpSpPr>
          <p:grpSpPr bwMode="auto">
            <a:xfrm>
              <a:off x="2122820" y="1637992"/>
              <a:ext cx="5040000" cy="648000"/>
              <a:chOff x="314" y="2207"/>
              <a:chExt cx="5153" cy="563"/>
            </a:xfrm>
          </p:grpSpPr>
          <p:pic>
            <p:nvPicPr>
              <p:cNvPr id="19" name="Picture 4" descr="1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14" y="2207"/>
                <a:ext cx="5153" cy="388"/>
              </a:xfrm>
              <a:prstGeom prst="rect">
                <a:avLst/>
              </a:prstGeom>
              <a:noFill/>
            </p:spPr>
          </p:pic>
          <p:pic>
            <p:nvPicPr>
              <p:cNvPr id="20" name="Picture 5" descr="1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33247"/>
              <a:stretch>
                <a:fillRect/>
              </a:stretch>
            </p:blipFill>
            <p:spPr bwMode="auto">
              <a:xfrm>
                <a:off x="314" y="2511"/>
                <a:ext cx="5153" cy="259"/>
              </a:xfrm>
              <a:prstGeom prst="rect">
                <a:avLst/>
              </a:prstGeom>
              <a:noFill/>
            </p:spPr>
          </p:pic>
        </p:grpSp>
        <p:sp>
          <p:nvSpPr>
            <p:cNvPr id="18" name="Text Box 7"/>
            <p:cNvSpPr txBox="1">
              <a:spLocks noChangeArrowheads="1"/>
            </p:cNvSpPr>
            <p:nvPr/>
          </p:nvSpPr>
          <p:spPr bwMode="gray">
            <a:xfrm>
              <a:off x="2381202" y="1798912"/>
              <a:ext cx="4522320" cy="327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ko-KR" altLang="en-US" sz="2000" dirty="0" smtClean="0">
                  <a:solidFill>
                    <a:srgbClr val="FFFF00"/>
                  </a:solidFill>
                  <a:latin typeface="HY헤드라인M" pitchFamily="18" charset="-127"/>
                  <a:ea typeface="HY헤드라인M" pitchFamily="18" charset="-127"/>
                </a:rPr>
                <a:t>현장과 함께 하는 </a:t>
              </a:r>
              <a:r>
                <a:rPr kumimoji="0" lang="en-US" altLang="ko-KR" sz="2000" dirty="0" smtClean="0">
                  <a:solidFill>
                    <a:srgbClr val="FFFF00"/>
                  </a:solidFill>
                  <a:latin typeface="돋움" pitchFamily="50" charset="-127"/>
                  <a:ea typeface="돋움" pitchFamily="50" charset="-127"/>
                </a:rPr>
                <a:t>‘</a:t>
              </a:r>
              <a:r>
                <a:rPr kumimoji="0" lang="ko-KR" altLang="en-US" sz="2000" dirty="0" smtClean="0">
                  <a:solidFill>
                    <a:srgbClr val="FFFF00"/>
                  </a:solidFill>
                  <a:latin typeface="HY헤드라인M" pitchFamily="18" charset="-127"/>
                  <a:ea typeface="HY헤드라인M" pitchFamily="18" charset="-127"/>
                </a:rPr>
                <a:t>중소기업 정책지원 중심기관</a:t>
              </a:r>
              <a:r>
                <a:rPr kumimoji="0" lang="en-US" altLang="ko-KR" sz="2000" dirty="0" smtClean="0">
                  <a:solidFill>
                    <a:srgbClr val="FFFF00"/>
                  </a:solidFill>
                  <a:latin typeface="돋움" pitchFamily="50" charset="-127"/>
                  <a:ea typeface="돋움" pitchFamily="50" charset="-127"/>
                </a:rPr>
                <a:t>’</a:t>
              </a:r>
              <a:endParaRPr kumimoji="0" lang="en-US" altLang="ko-KR" sz="2000" dirty="0">
                <a:solidFill>
                  <a:srgbClr val="FFFF00"/>
                </a:solidFill>
                <a:latin typeface="돋움" pitchFamily="50" charset="-127"/>
                <a:ea typeface="돋움" pitchFamily="50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47371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수출마케팅지원사업 추진방향</a:t>
            </a:r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500826" y="304364"/>
            <a:ext cx="22974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kern="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수출마케팅지원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</a:t>
            </a:r>
          </a:p>
        </p:txBody>
      </p:sp>
      <p:grpSp>
        <p:nvGrpSpPr>
          <p:cNvPr id="20" name="그룹 224"/>
          <p:cNvGrpSpPr/>
          <p:nvPr/>
        </p:nvGrpSpPr>
        <p:grpSpPr>
          <a:xfrm>
            <a:off x="438150" y="1055749"/>
            <a:ext cx="3919536" cy="362407"/>
            <a:chOff x="438150" y="1037530"/>
            <a:chExt cx="3919536" cy="362407"/>
          </a:xfrm>
        </p:grpSpPr>
        <p:pic>
          <p:nvPicPr>
            <p:cNvPr id="21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수출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마케팅지원사업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33" name="그룹 33"/>
          <p:cNvGrpSpPr>
            <a:grpSpLocks/>
          </p:cNvGrpSpPr>
          <p:nvPr/>
        </p:nvGrpSpPr>
        <p:grpSpPr bwMode="auto">
          <a:xfrm>
            <a:off x="579966" y="1521355"/>
            <a:ext cx="8064000" cy="4608000"/>
            <a:chOff x="971550" y="1012698"/>
            <a:chExt cx="7245350" cy="5673850"/>
          </a:xfrm>
        </p:grpSpPr>
        <p:pic>
          <p:nvPicPr>
            <p:cNvPr id="34" name="Picture 103" descr="arrow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57450" y="1604698"/>
              <a:ext cx="5759450" cy="3854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104" descr="0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01900" y="1012698"/>
              <a:ext cx="5445125" cy="552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Rectangle 6"/>
            <p:cNvSpPr>
              <a:spLocks noChangeArrowheads="1"/>
            </p:cNvSpPr>
            <p:nvPr/>
          </p:nvSpPr>
          <p:spPr bwMode="auto">
            <a:xfrm>
              <a:off x="3762642" y="1087398"/>
              <a:ext cx="3511283" cy="3718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   </a:t>
              </a:r>
              <a:r>
                <a:rPr kumimoji="0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중소기업의 글로벌 기업화</a:t>
              </a:r>
            </a:p>
          </p:txBody>
        </p:sp>
        <p:pic>
          <p:nvPicPr>
            <p:cNvPr id="37" name="Picture 106" descr="goal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50938" y="1016345"/>
              <a:ext cx="1169987" cy="580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107" descr="box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71550" y="1669890"/>
              <a:ext cx="1362075" cy="3827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Rectangle 31"/>
            <p:cNvSpPr>
              <a:spLocks noChangeArrowheads="1"/>
            </p:cNvSpPr>
            <p:nvPr/>
          </p:nvSpPr>
          <p:spPr bwMode="auto">
            <a:xfrm>
              <a:off x="1150897" y="2805489"/>
              <a:ext cx="972398" cy="14524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기업</a:t>
              </a:r>
              <a:endPara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단계별</a:t>
              </a:r>
              <a:endPara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맞춤형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지원</a:t>
              </a:r>
            </a:p>
          </p:txBody>
        </p:sp>
        <p:pic>
          <p:nvPicPr>
            <p:cNvPr id="40" name="Picture 109" descr="box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501900" y="1691620"/>
              <a:ext cx="2276475" cy="1348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110" descr="00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833938" y="2590335"/>
              <a:ext cx="1103312" cy="1033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111" descr="00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284913" y="1604698"/>
              <a:ext cx="1223962" cy="1178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112" descr="00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087688" y="3630298"/>
              <a:ext cx="963612" cy="897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14" descr="box1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376988" y="2880593"/>
              <a:ext cx="1620837" cy="835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116" descr="004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16000" y="5497575"/>
              <a:ext cx="1193800" cy="1188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6" name="Group 117"/>
            <p:cNvGrpSpPr>
              <a:grpSpLocks/>
            </p:cNvGrpSpPr>
            <p:nvPr/>
          </p:nvGrpSpPr>
          <p:grpSpPr bwMode="auto">
            <a:xfrm>
              <a:off x="2408238" y="5576737"/>
              <a:ext cx="5699125" cy="560338"/>
              <a:chOff x="1355" y="3515"/>
              <a:chExt cx="3590" cy="361"/>
            </a:xfrm>
          </p:grpSpPr>
          <p:pic>
            <p:nvPicPr>
              <p:cNvPr id="52" name="Picture 118" descr="box10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1355" y="3516"/>
                <a:ext cx="2886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3" name="Picture 119" descr="b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4014" y="3515"/>
                <a:ext cx="931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7" name="Group 120"/>
            <p:cNvGrpSpPr>
              <a:grpSpLocks/>
            </p:cNvGrpSpPr>
            <p:nvPr/>
          </p:nvGrpSpPr>
          <p:grpSpPr bwMode="auto">
            <a:xfrm>
              <a:off x="2417763" y="6113793"/>
              <a:ext cx="5689600" cy="561891"/>
              <a:chOff x="1361" y="3861"/>
              <a:chExt cx="3584" cy="362"/>
            </a:xfrm>
          </p:grpSpPr>
          <p:pic>
            <p:nvPicPr>
              <p:cNvPr id="50" name="Picture 121" descr="box11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1361" y="3861"/>
                <a:ext cx="2886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" name="Picture 122" descr="b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4014" y="3863"/>
                <a:ext cx="931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8" name="Picture 123" descr="box2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4703763" y="3752920"/>
              <a:ext cx="3305175" cy="821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124" descr="box3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974975" y="4601965"/>
              <a:ext cx="5040313" cy="875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41216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수출마케팅지원사업 안내</a:t>
            </a:r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500826" y="304364"/>
            <a:ext cx="22974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kern="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수출마케팅지원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</a:t>
            </a:r>
          </a:p>
        </p:txBody>
      </p:sp>
      <p:graphicFrame>
        <p:nvGraphicFramePr>
          <p:cNvPr id="18" name="Group 297"/>
          <p:cNvGraphicFramePr>
            <a:graphicFrameLocks noGrp="1"/>
          </p:cNvGraphicFramePr>
          <p:nvPr/>
        </p:nvGraphicFramePr>
        <p:xfrm>
          <a:off x="633385" y="1555877"/>
          <a:ext cx="8001056" cy="4547413"/>
        </p:xfrm>
        <a:graphic>
          <a:graphicData uri="http://schemas.openxmlformats.org/drawingml/2006/table">
            <a:tbl>
              <a:tblPr/>
              <a:tblGrid>
                <a:gridCol w="1785950"/>
                <a:gridCol w="6215106"/>
              </a:tblGrid>
              <a:tr h="3175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   분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  원  내  용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</a:tr>
              <a:tr h="6304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중소기업 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해외마케팅지원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해외전시회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무역사절단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수출 상담회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지역특화 해외마케팅사업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지사화 사업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해외시장조사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비즈니스 출장지원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9394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수출인큐베이터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임차료의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80%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(2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차년도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50%),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사무공간 및 전화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·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인터넷전용선 제공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410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해외민간네트워크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수출지원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유통망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·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조달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현지투자지원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기술제휴지원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자본유치지원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9394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온라인 수출지원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외국어홈페이지 및 기업블로그 제작 지원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검색엔진마케팅 서비스 지원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GobizKorea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사이트 운영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중소기업전용 웹메일 서비스 제공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6304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글로벌바이어 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국내소싱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국내중소기업 알선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(BMS)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및 방한바이어 지원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(VAP)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410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중기제품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HIT500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온라인 전시장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입소문 마케팅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수요처 발굴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410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글로벌협력지원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해외진출 및 현지화 지원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APEC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중소기업혁신센터 운영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기업간 산업협력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410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FTA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활용지원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FTA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활용 컨설팅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및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설명회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종합실무교육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(1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박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일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410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글로벌브랜드육성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수출 중소기업 제품의 글로벌 브랜드 개발 및 해외 마케팅 지원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grpSp>
        <p:nvGrpSpPr>
          <p:cNvPr id="2" name="그룹 224"/>
          <p:cNvGrpSpPr/>
          <p:nvPr/>
        </p:nvGrpSpPr>
        <p:grpSpPr>
          <a:xfrm>
            <a:off x="438150" y="1055749"/>
            <a:ext cx="3919536" cy="362407"/>
            <a:chOff x="438150" y="1037530"/>
            <a:chExt cx="3919536" cy="362407"/>
          </a:xfrm>
        </p:grpSpPr>
        <p:pic>
          <p:nvPicPr>
            <p:cNvPr id="21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수출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마케팅지원사업 요약표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41216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수출마케팅지원사업 안내</a:t>
            </a:r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500826" y="304364"/>
            <a:ext cx="22974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kern="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수출마케팅지원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</a:t>
            </a:r>
          </a:p>
        </p:txBody>
      </p:sp>
      <p:grpSp>
        <p:nvGrpSpPr>
          <p:cNvPr id="2" name="그룹 224"/>
          <p:cNvGrpSpPr/>
          <p:nvPr/>
        </p:nvGrpSpPr>
        <p:grpSpPr>
          <a:xfrm>
            <a:off x="438150" y="1055749"/>
            <a:ext cx="3919536" cy="362407"/>
            <a:chOff x="438150" y="1037530"/>
            <a:chExt cx="3919536" cy="362407"/>
          </a:xfrm>
        </p:grpSpPr>
        <p:pic>
          <p:nvPicPr>
            <p:cNvPr id="21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중소기업 해외마케팅 지원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490509" y="1428736"/>
            <a:ext cx="8175654" cy="3818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지원대상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각 지자체 소재 수출 중소기업 및 수출희망 중소기업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해외전시회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세계 유명 전시회 참가 및 단독 전시회 개최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지원사항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전시회 참가 총 경비의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50%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이내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부스임차료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홍보관 기획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운영비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전시물품장치비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운송보관료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관리비 등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무역사절단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중소기업을  대상으로 해외세일즈단을 구성하여 파견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현지 바이어와 수출상담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사전 시장조사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일대일 상담회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산업체 견학 등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지원사항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바이어 발굴비용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항공료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50%,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통역료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바이어 알선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현지 교통편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등 지원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무역사절단 업무절차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667498" y="5286388"/>
            <a:ext cx="7971691" cy="722656"/>
            <a:chOff x="667498" y="5046440"/>
            <a:chExt cx="7971691" cy="722656"/>
          </a:xfrm>
        </p:grpSpPr>
        <p:grpSp>
          <p:nvGrpSpPr>
            <p:cNvPr id="78" name="Group 43"/>
            <p:cNvGrpSpPr>
              <a:grpSpLocks/>
            </p:cNvGrpSpPr>
            <p:nvPr/>
          </p:nvGrpSpPr>
          <p:grpSpPr bwMode="auto">
            <a:xfrm>
              <a:off x="667498" y="5049813"/>
              <a:ext cx="1140833" cy="699744"/>
              <a:chOff x="500" y="1942"/>
              <a:chExt cx="686" cy="467"/>
            </a:xfrm>
          </p:grpSpPr>
          <p:sp>
            <p:nvSpPr>
              <p:cNvPr id="92" name="AutoShape 44"/>
              <p:cNvSpPr>
                <a:spLocks noChangeArrowheads="1"/>
              </p:cNvSpPr>
              <p:nvPr/>
            </p:nvSpPr>
            <p:spPr bwMode="gray">
              <a:xfrm rot="5400000" flipH="1">
                <a:off x="1027" y="2134"/>
                <a:ext cx="227" cy="91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rgbClr val="EBBC5F"/>
                  </a:gs>
                  <a:gs pos="100000">
                    <a:srgbClr val="F2D498"/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dirty="0"/>
              </a:p>
            </p:txBody>
          </p:sp>
          <p:sp>
            <p:nvSpPr>
              <p:cNvPr id="93" name="AutoShape 45"/>
              <p:cNvSpPr>
                <a:spLocks noChangeArrowheads="1"/>
              </p:cNvSpPr>
              <p:nvPr/>
            </p:nvSpPr>
            <p:spPr bwMode="gray">
              <a:xfrm>
                <a:off x="500" y="1942"/>
                <a:ext cx="558" cy="467"/>
              </a:xfrm>
              <a:prstGeom prst="roundRect">
                <a:avLst>
                  <a:gd name="adj" fmla="val 4690"/>
                </a:avLst>
              </a:prstGeom>
              <a:solidFill>
                <a:srgbClr val="EBBC5F"/>
              </a:solidFill>
              <a:ln w="38100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latinLnBrk="0"/>
                <a:r>
                  <a:rPr kumimoji="0" lang="ko-KR" altLang="en-US" sz="14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계획조회</a:t>
                </a:r>
                <a:endParaRPr kumimoji="0"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algn="ctr" latinLnBrk="0"/>
                <a:r>
                  <a:rPr kumimoji="0" lang="en-US" altLang="ko-KR" sz="14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(</a:t>
                </a:r>
                <a:r>
                  <a:rPr kumimoji="0" lang="ko-KR" altLang="en-US" sz="14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참가기업</a:t>
                </a:r>
                <a:r>
                  <a:rPr kumimoji="0" lang="en-US" altLang="ko-KR" sz="14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)</a:t>
                </a:r>
                <a:endParaRPr kumimoji="0" lang="ko-KR" altLang="en-US" sz="14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grpSp>
          <p:nvGrpSpPr>
            <p:cNvPr id="79" name="Group 46"/>
            <p:cNvGrpSpPr>
              <a:grpSpLocks/>
            </p:cNvGrpSpPr>
            <p:nvPr/>
          </p:nvGrpSpPr>
          <p:grpSpPr bwMode="auto">
            <a:xfrm>
              <a:off x="1841592" y="5049817"/>
              <a:ext cx="1134181" cy="702742"/>
              <a:chOff x="1206" y="1942"/>
              <a:chExt cx="682" cy="469"/>
            </a:xfrm>
          </p:grpSpPr>
          <p:sp>
            <p:nvSpPr>
              <p:cNvPr id="90" name="AutoShape 47"/>
              <p:cNvSpPr>
                <a:spLocks noChangeArrowheads="1"/>
              </p:cNvSpPr>
              <p:nvPr/>
            </p:nvSpPr>
            <p:spPr bwMode="gray">
              <a:xfrm>
                <a:off x="1206" y="1942"/>
                <a:ext cx="558" cy="469"/>
              </a:xfrm>
              <a:prstGeom prst="roundRect">
                <a:avLst>
                  <a:gd name="adj" fmla="val 4690"/>
                </a:avLst>
              </a:prstGeom>
              <a:solidFill>
                <a:srgbClr val="CCCC00"/>
              </a:solidFill>
              <a:ln w="38100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latinLnBrk="0"/>
                <a:r>
                  <a:rPr kumimoji="0" lang="ko-KR" altLang="en-US" sz="14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참가신청</a:t>
                </a:r>
                <a:endParaRPr kumimoji="0"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algn="ctr" latinLnBrk="0"/>
                <a:r>
                  <a:rPr kumimoji="0" lang="en-US" altLang="ko-KR" sz="14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(</a:t>
                </a:r>
                <a:r>
                  <a:rPr kumimoji="0" lang="ko-KR" altLang="en-US" sz="14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중진공</a:t>
                </a:r>
                <a:r>
                  <a:rPr kumimoji="0" lang="en-US" altLang="ko-KR" sz="14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)</a:t>
                </a:r>
                <a:endParaRPr kumimoji="0" lang="ko-KR" altLang="en-US" sz="14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91" name="AutoShape 48"/>
              <p:cNvSpPr>
                <a:spLocks noChangeArrowheads="1"/>
              </p:cNvSpPr>
              <p:nvPr/>
            </p:nvSpPr>
            <p:spPr bwMode="gray">
              <a:xfrm rot="5400000" flipH="1">
                <a:off x="1729" y="2136"/>
                <a:ext cx="227" cy="91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rgbClr val="CCCC00"/>
                  </a:gs>
                  <a:gs pos="100000">
                    <a:srgbClr val="E6E100"/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dirty="0"/>
              </a:p>
            </p:txBody>
          </p:sp>
        </p:grpSp>
        <p:grpSp>
          <p:nvGrpSpPr>
            <p:cNvPr id="80" name="Group 49"/>
            <p:cNvGrpSpPr>
              <a:grpSpLocks/>
            </p:cNvGrpSpPr>
            <p:nvPr/>
          </p:nvGrpSpPr>
          <p:grpSpPr bwMode="auto">
            <a:xfrm>
              <a:off x="3005707" y="5046821"/>
              <a:ext cx="1140833" cy="714729"/>
              <a:chOff x="1906" y="1940"/>
              <a:chExt cx="686" cy="477"/>
            </a:xfrm>
          </p:grpSpPr>
          <p:sp>
            <p:nvSpPr>
              <p:cNvPr id="88" name="AutoShape 50"/>
              <p:cNvSpPr>
                <a:spLocks noChangeArrowheads="1"/>
              </p:cNvSpPr>
              <p:nvPr/>
            </p:nvSpPr>
            <p:spPr bwMode="gray">
              <a:xfrm>
                <a:off x="1906" y="1940"/>
                <a:ext cx="564" cy="477"/>
              </a:xfrm>
              <a:prstGeom prst="roundRect">
                <a:avLst>
                  <a:gd name="adj" fmla="val 4690"/>
                </a:avLst>
              </a:prstGeom>
              <a:solidFill>
                <a:srgbClr val="A9DC86"/>
              </a:solidFill>
              <a:ln w="38100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latinLnBrk="0"/>
                <a:r>
                  <a:rPr kumimoji="0" lang="ko-KR" altLang="en-US" sz="14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시장성조사</a:t>
                </a:r>
                <a:endParaRPr kumimoji="0"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algn="ctr" latinLnBrk="0"/>
                <a:r>
                  <a:rPr kumimoji="0" lang="en-US" altLang="ko-KR" sz="14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(</a:t>
                </a:r>
                <a:r>
                  <a:rPr kumimoji="0" lang="ko-KR" altLang="en-US" sz="14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코트라</a:t>
                </a:r>
                <a:r>
                  <a:rPr kumimoji="0" lang="en-US" altLang="ko-KR" sz="14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)</a:t>
                </a:r>
                <a:endParaRPr kumimoji="0" lang="ko-KR" altLang="en-US" sz="14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89" name="AutoShape 51"/>
              <p:cNvSpPr>
                <a:spLocks noChangeArrowheads="1"/>
              </p:cNvSpPr>
              <p:nvPr/>
            </p:nvSpPr>
            <p:spPr bwMode="gray">
              <a:xfrm rot="5400000" flipH="1">
                <a:off x="2433" y="2134"/>
                <a:ext cx="227" cy="91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rgbClr val="A9DC86"/>
                  </a:gs>
                  <a:gs pos="100000">
                    <a:srgbClr val="D8EFC9"/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dirty="0"/>
              </a:p>
            </p:txBody>
          </p:sp>
        </p:grpSp>
        <p:sp>
          <p:nvSpPr>
            <p:cNvPr id="81" name="AutoShape 53"/>
            <p:cNvSpPr>
              <a:spLocks noChangeArrowheads="1"/>
            </p:cNvSpPr>
            <p:nvPr/>
          </p:nvSpPr>
          <p:spPr bwMode="gray">
            <a:xfrm>
              <a:off x="4167088" y="5046876"/>
              <a:ext cx="981182" cy="722220"/>
            </a:xfrm>
            <a:prstGeom prst="roundRect">
              <a:avLst>
                <a:gd name="adj" fmla="val 4690"/>
              </a:avLst>
            </a:prstGeom>
            <a:solidFill>
              <a:srgbClr val="6FC5E3"/>
            </a:solidFill>
            <a:ln w="38100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kumimoji="0"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업체선정 및</a:t>
              </a:r>
              <a:endParaRPr kumimoji="0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algn="ctr" latinLnBrk="0"/>
              <a:r>
                <a:rPr kumimoji="0"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후속지원</a:t>
              </a:r>
              <a:endParaRPr kumimoji="0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82" name="AutoShape 54"/>
            <p:cNvSpPr>
              <a:spLocks noChangeArrowheads="1"/>
            </p:cNvSpPr>
            <p:nvPr/>
          </p:nvSpPr>
          <p:spPr bwMode="gray">
            <a:xfrm rot="5400000" flipH="1">
              <a:off x="5112085" y="5325630"/>
              <a:ext cx="340133" cy="151335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rgbClr val="6FC5E3"/>
                </a:gs>
                <a:gs pos="100000">
                  <a:srgbClr val="CBEAF5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83" name="AutoShape 45"/>
            <p:cNvSpPr>
              <a:spLocks noChangeArrowheads="1"/>
            </p:cNvSpPr>
            <p:nvPr/>
          </p:nvSpPr>
          <p:spPr bwMode="gray">
            <a:xfrm>
              <a:off x="5391156" y="5054653"/>
              <a:ext cx="927965" cy="699745"/>
            </a:xfrm>
            <a:prstGeom prst="roundRect">
              <a:avLst>
                <a:gd name="adj" fmla="val 4690"/>
              </a:avLst>
            </a:prstGeom>
            <a:solidFill>
              <a:srgbClr val="EBBC5F"/>
            </a:solidFill>
            <a:ln w="38100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kumimoji="0"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바이어상담</a:t>
              </a:r>
              <a:endParaRPr kumimoji="0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algn="ctr" latinLnBrk="0"/>
              <a:r>
                <a:rPr kumimoji="0"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kumimoji="0"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참가기업</a:t>
              </a:r>
              <a:r>
                <a:rPr kumimoji="0"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)</a:t>
              </a:r>
              <a:endParaRPr kumimoji="0" lang="ko-KR" altLang="en-US" sz="14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84" name="AutoShape 47"/>
            <p:cNvSpPr>
              <a:spLocks noChangeArrowheads="1"/>
            </p:cNvSpPr>
            <p:nvPr/>
          </p:nvSpPr>
          <p:spPr bwMode="gray">
            <a:xfrm>
              <a:off x="6553214" y="5049379"/>
              <a:ext cx="928716" cy="703373"/>
            </a:xfrm>
            <a:prstGeom prst="roundRect">
              <a:avLst>
                <a:gd name="adj" fmla="val 4690"/>
              </a:avLst>
            </a:prstGeom>
            <a:solidFill>
              <a:srgbClr val="CCCC00"/>
            </a:solidFill>
            <a:ln w="38100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kumimoji="0"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무역사절단</a:t>
              </a:r>
              <a:endParaRPr kumimoji="0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algn="ctr" latinLnBrk="0"/>
              <a:r>
                <a:rPr kumimoji="0"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파견</a:t>
              </a:r>
              <a:endParaRPr kumimoji="0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85" name="AutoShape 42"/>
            <p:cNvSpPr>
              <a:spLocks noChangeArrowheads="1"/>
            </p:cNvSpPr>
            <p:nvPr/>
          </p:nvSpPr>
          <p:spPr bwMode="gray">
            <a:xfrm>
              <a:off x="7705747" y="5046440"/>
              <a:ext cx="933442" cy="702134"/>
            </a:xfrm>
            <a:prstGeom prst="roundRect">
              <a:avLst>
                <a:gd name="adj" fmla="val 4690"/>
              </a:avLst>
            </a:prstGeom>
            <a:solidFill>
              <a:srgbClr val="5DA4EB"/>
            </a:solidFill>
            <a:ln w="38100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/>
              <a:r>
                <a:rPr kumimoji="0"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상담주선</a:t>
              </a:r>
              <a:endParaRPr kumimoji="0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algn="ctr" latinLnBrk="0"/>
              <a:r>
                <a:rPr kumimoji="0"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kumimoji="0" lang="ko-KR" altLang="en-US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국내</a:t>
              </a:r>
              <a:r>
                <a:rPr kumimoji="0"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-</a:t>
              </a:r>
              <a:r>
                <a:rPr kumimoji="0" lang="ko-KR" altLang="en-US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중진공</a:t>
              </a:r>
              <a:endParaRPr kumimoji="0" lang="en-US" altLang="ko-KR" sz="12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algn="ctr" latinLnBrk="0"/>
              <a:r>
                <a:rPr kumimoji="0" lang="ko-KR" altLang="en-US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해외</a:t>
              </a:r>
              <a:r>
                <a:rPr kumimoji="0"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-</a:t>
              </a:r>
              <a:r>
                <a:rPr kumimoji="0" lang="ko-KR" altLang="en-US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코트라</a:t>
              </a:r>
              <a:r>
                <a:rPr kumimoji="0"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)</a:t>
              </a:r>
            </a:p>
          </p:txBody>
        </p:sp>
        <p:sp>
          <p:nvSpPr>
            <p:cNvPr id="86" name="AutoShape 44"/>
            <p:cNvSpPr>
              <a:spLocks noChangeArrowheads="1"/>
            </p:cNvSpPr>
            <p:nvPr/>
          </p:nvSpPr>
          <p:spPr bwMode="gray">
            <a:xfrm rot="5400000" flipH="1">
              <a:off x="6274142" y="5325630"/>
              <a:ext cx="340133" cy="151335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rgbClr val="EBBC5F"/>
                </a:gs>
                <a:gs pos="100000">
                  <a:srgbClr val="F2D498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87" name="AutoShape 48"/>
            <p:cNvSpPr>
              <a:spLocks noChangeArrowheads="1"/>
            </p:cNvSpPr>
            <p:nvPr/>
          </p:nvSpPr>
          <p:spPr bwMode="gray">
            <a:xfrm rot="5400000" flipH="1">
              <a:off x="7436200" y="5317417"/>
              <a:ext cx="340133" cy="151335"/>
            </a:xfrm>
            <a:prstGeom prst="upArrow">
              <a:avLst>
                <a:gd name="adj1" fmla="val 51676"/>
                <a:gd name="adj2" fmla="val 100000"/>
              </a:avLst>
            </a:prstGeom>
            <a:gradFill rotWithShape="1">
              <a:gsLst>
                <a:gs pos="0">
                  <a:srgbClr val="CCCC00"/>
                </a:gs>
                <a:gs pos="100000">
                  <a:srgbClr val="E6E100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41216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수출마케팅지원사업 안내</a:t>
            </a:r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500826" y="304364"/>
            <a:ext cx="22974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kern="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수출마케팅지원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</a:t>
            </a:r>
          </a:p>
        </p:txBody>
      </p:sp>
      <p:grpSp>
        <p:nvGrpSpPr>
          <p:cNvPr id="2" name="그룹 224"/>
          <p:cNvGrpSpPr/>
          <p:nvPr/>
        </p:nvGrpSpPr>
        <p:grpSpPr>
          <a:xfrm>
            <a:off x="438150" y="1055749"/>
            <a:ext cx="3919536" cy="362407"/>
            <a:chOff x="438150" y="1037530"/>
            <a:chExt cx="3919536" cy="362407"/>
          </a:xfrm>
        </p:grpSpPr>
        <p:pic>
          <p:nvPicPr>
            <p:cNvPr id="21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중소기업 해외마케팅 지원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50" name="직사각형 49"/>
          <p:cNvSpPr/>
          <p:nvPr/>
        </p:nvSpPr>
        <p:spPr>
          <a:xfrm>
            <a:off x="500034" y="1428735"/>
            <a:ext cx="81756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2011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년도 경기북부 해외전시회 및 무역사절단 파견규모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미확정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graphicFrame>
        <p:nvGraphicFramePr>
          <p:cNvPr id="52" name="Group 297"/>
          <p:cNvGraphicFramePr>
            <a:graphicFrameLocks noGrp="1"/>
          </p:cNvGraphicFramePr>
          <p:nvPr/>
        </p:nvGraphicFramePr>
        <p:xfrm>
          <a:off x="638148" y="1857364"/>
          <a:ext cx="8037540" cy="3435928"/>
        </p:xfrm>
        <a:graphic>
          <a:graphicData uri="http://schemas.openxmlformats.org/drawingml/2006/table">
            <a:tbl>
              <a:tblPr/>
              <a:tblGrid>
                <a:gridCol w="1290646"/>
                <a:gridCol w="928694"/>
                <a:gridCol w="3357586"/>
                <a:gridCol w="1214446"/>
                <a:gridCol w="1246168"/>
              </a:tblGrid>
              <a:tr h="595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  분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시 기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파견국가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지역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규모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파견업체수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지자체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</a:tr>
              <a:tr h="35504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해외전시회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4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월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베트남 하노이 엑스포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7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포천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5049"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무역사절단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3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월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인도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뉴델리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첸나이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10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남양주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504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5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월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CIS(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타슈켄트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알마티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7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파주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504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6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월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대양주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시드니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오클랜드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10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남양주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504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7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월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동남아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하노이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쿠알라룸푸르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프놈펜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10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고양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/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파주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504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8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월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중남미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멕시코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보고타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상파울루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7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파주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504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9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월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인도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뉴델리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첸나이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10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고양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/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파주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504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10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월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중국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상하이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칭다오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베이징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7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파주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11" name="직사각형 10"/>
          <p:cNvSpPr/>
          <p:nvPr/>
        </p:nvSpPr>
        <p:spPr>
          <a:xfrm>
            <a:off x="500034" y="5340074"/>
            <a:ext cx="8175654" cy="660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주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1)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대한무역투자진흥공사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(kotra)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와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해당 지자체의 사정에 따라 일정 변경 가능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400" lvl="0" indent="-2664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주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2)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특정 업종 단위로 무역사절단 참여를 원하는 경우 해외민간센터 활용 가능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41216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수출마케팅지원사업 안내</a:t>
            </a:r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500826" y="304364"/>
            <a:ext cx="22974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kern="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수출마케팅지원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</a:t>
            </a:r>
          </a:p>
        </p:txBody>
      </p:sp>
      <p:grpSp>
        <p:nvGrpSpPr>
          <p:cNvPr id="3" name="그룹 224"/>
          <p:cNvGrpSpPr/>
          <p:nvPr/>
        </p:nvGrpSpPr>
        <p:grpSpPr>
          <a:xfrm>
            <a:off x="438150" y="1036698"/>
            <a:ext cx="3919536" cy="362407"/>
            <a:chOff x="438150" y="1037530"/>
            <a:chExt cx="3919536" cy="362407"/>
          </a:xfrm>
        </p:grpSpPr>
        <p:pic>
          <p:nvPicPr>
            <p:cNvPr id="15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수출인큐베이터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487363" y="1423765"/>
            <a:ext cx="8178800" cy="342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해외시장 개척을 위해 현지에 진출하는 중소기업의 조기정착 및 수출경쟁력 배양을 지원하기 위하여 해외 주요 교역 거점에 수출인큐베이터를 설치 운영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임차료의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80%(2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차년도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50%)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현지시장 정보제공 및 마케팅네트워크 구축지원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사무공간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(12~20</a:t>
            </a:r>
            <a:r>
              <a:rPr lang="en-US" altLang="ko-KR" sz="1600" b="1" dirty="0" smtClean="0">
                <a:solidFill>
                  <a:srgbClr val="333399"/>
                </a:solidFill>
                <a:latin typeface="HY헤드라인M"/>
                <a:ea typeface="HY헤드라인M"/>
              </a:rPr>
              <a:t>㎡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및 공동회의실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사무집기 및 전화</a:t>
            </a:r>
            <a:r>
              <a:rPr lang="en-US" altLang="ko-KR" sz="1600" dirty="0" smtClean="0">
                <a:solidFill>
                  <a:srgbClr val="333399"/>
                </a:solidFill>
                <a:latin typeface="휴먼옛체"/>
                <a:ea typeface="휴먼옛체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인터넷전용선 제공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입주기업 부담금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보증금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300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만원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관리비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10~40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만원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입주기간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1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(1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재연장 가능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수출인큐베이터 위치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미국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중국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일본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독일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브라질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러시아 등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개국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17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 도시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수출인큐베이터 둘러보기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630238" y="4487082"/>
            <a:ext cx="8015554" cy="1728000"/>
            <a:chOff x="630238" y="4344206"/>
            <a:chExt cx="8015554" cy="1728000"/>
          </a:xfrm>
        </p:grpSpPr>
        <p:pic>
          <p:nvPicPr>
            <p:cNvPr id="46" name="Picture 3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81792" y="4344206"/>
              <a:ext cx="2664000" cy="1728000"/>
            </a:xfrm>
            <a:prstGeom prst="rect">
              <a:avLst/>
            </a:prstGeom>
            <a:noFill/>
            <a:ln w="38100" algn="ctr">
              <a:solidFill>
                <a:srgbClr val="996633"/>
              </a:solidFill>
              <a:miter lim="800000"/>
              <a:headEnd/>
              <a:tailEnd/>
            </a:ln>
          </p:spPr>
        </p:pic>
        <p:pic>
          <p:nvPicPr>
            <p:cNvPr id="44" name="Picture 6" descr="건물전경"/>
            <p:cNvPicPr preferRelativeResize="0"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30238" y="4344206"/>
              <a:ext cx="2664000" cy="1728000"/>
            </a:xfrm>
            <a:prstGeom prst="rect">
              <a:avLst/>
            </a:prstGeom>
            <a:noFill/>
            <a:ln w="38100">
              <a:solidFill>
                <a:srgbClr val="996633"/>
              </a:solidFill>
              <a:miter lim="800000"/>
              <a:headEnd/>
              <a:tailEnd/>
            </a:ln>
          </p:spPr>
        </p:pic>
        <p:pic>
          <p:nvPicPr>
            <p:cNvPr id="45" name="Picture 5"/>
            <p:cNvPicPr preferRelativeResize="0"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05166" y="4344206"/>
              <a:ext cx="2664000" cy="1728000"/>
            </a:xfrm>
            <a:prstGeom prst="rect">
              <a:avLst/>
            </a:prstGeom>
            <a:noFill/>
            <a:ln w="38100" algn="ctr">
              <a:solidFill>
                <a:srgbClr val="996633"/>
              </a:solidFill>
              <a:miter lim="800000"/>
              <a:headEnd/>
              <a:tailEnd/>
            </a:ln>
          </p:spPr>
        </p:pic>
        <p:sp>
          <p:nvSpPr>
            <p:cNvPr id="49" name="TextBox 48"/>
            <p:cNvSpPr txBox="1"/>
            <p:nvPr/>
          </p:nvSpPr>
          <p:spPr>
            <a:xfrm>
              <a:off x="685755" y="4357694"/>
              <a:ext cx="929287" cy="264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외부전경</a:t>
              </a:r>
              <a:endParaRPr lang="ko-KR" altLang="en-US" sz="12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357972" y="4357694"/>
              <a:ext cx="1428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입주기업 사무실</a:t>
              </a:r>
              <a:endParaRPr lang="ko-KR" altLang="en-US" sz="12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066327" y="4357694"/>
              <a:ext cx="784988" cy="264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회의실</a:t>
              </a:r>
              <a:endParaRPr lang="ko-KR" altLang="en-US" sz="12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41216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수출마케팅지원사업 안내</a:t>
            </a:r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500826" y="304364"/>
            <a:ext cx="22974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kern="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수출마케팅지원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</a:t>
            </a:r>
          </a:p>
        </p:txBody>
      </p:sp>
      <p:grpSp>
        <p:nvGrpSpPr>
          <p:cNvPr id="26" name="그룹 224"/>
          <p:cNvGrpSpPr/>
          <p:nvPr/>
        </p:nvGrpSpPr>
        <p:grpSpPr>
          <a:xfrm>
            <a:off x="438121" y="1038207"/>
            <a:ext cx="3919536" cy="362407"/>
            <a:chOff x="438150" y="1037530"/>
            <a:chExt cx="3919536" cy="362407"/>
          </a:xfrm>
        </p:grpSpPr>
        <p:pic>
          <p:nvPicPr>
            <p:cNvPr id="27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해외민간네트워크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9" name="직사각형 28"/>
          <p:cNvSpPr/>
          <p:nvPr/>
        </p:nvSpPr>
        <p:spPr>
          <a:xfrm>
            <a:off x="487362" y="1419642"/>
            <a:ext cx="8321675" cy="48956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 현지경험과 컨설팅 능력을 갖춘 민간 컨설팅사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마케팅사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해외민간네트워크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를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통해 해외 현지에 대한 정보가 부족한 해외진출 희망기업을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해외민간네트워크 지정현황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38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개국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130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 센터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지원규모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300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개사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경기북부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개사 내외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지원금액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소요비용의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50~70%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보조금 지원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지원한도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15~20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백만원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지원분야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수출지원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시장조사 및 바이어 발굴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유통망 진출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해외투자지원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투자지역조사 및 투자타당성검토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현지 법인설립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기술제휴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기술이전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기술협력 파트너 알선 및 현지지원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국제조달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현지 에이전트 알선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서브벤더 계약 등 마케팅 지원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GSA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스케줄 등록 등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지원절차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해외민간네트워크와 해외진출 지원 희망 중소기업을 선정한 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상호 컨설팅 계약을 맺고 이에 따른 컨설팅비 일부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41216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수출마케팅지원사업 안내</a:t>
            </a:r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500826" y="304364"/>
            <a:ext cx="22974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kern="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수출마케팅지원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</a:t>
            </a:r>
          </a:p>
        </p:txBody>
      </p:sp>
      <p:grpSp>
        <p:nvGrpSpPr>
          <p:cNvPr id="22" name="그룹 224"/>
          <p:cNvGrpSpPr/>
          <p:nvPr/>
        </p:nvGrpSpPr>
        <p:grpSpPr>
          <a:xfrm>
            <a:off x="442883" y="1038212"/>
            <a:ext cx="3919536" cy="362407"/>
            <a:chOff x="438150" y="1047513"/>
            <a:chExt cx="3919536" cy="362407"/>
          </a:xfrm>
        </p:grpSpPr>
        <p:pic>
          <p:nvPicPr>
            <p:cNvPr id="26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34365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 Box 128"/>
            <p:cNvSpPr txBox="1">
              <a:spLocks noChangeArrowheads="1"/>
            </p:cNvSpPr>
            <p:nvPr/>
          </p:nvSpPr>
          <p:spPr bwMode="auto">
            <a:xfrm>
              <a:off x="649592" y="1047513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온라인 수출지원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31" name="직사각형 30"/>
          <p:cNvSpPr/>
          <p:nvPr/>
        </p:nvSpPr>
        <p:spPr>
          <a:xfrm>
            <a:off x="500033" y="1409480"/>
            <a:ext cx="8329641" cy="2468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 중소기업을 위해 해외바이어를 겨냥한 다국어 홈페이지를 제작해 주고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이를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Google, Yahoo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등 해외 유명사이트를 통한 검색엔진 마케팅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외국어 홈페이지 및 블로그 제작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키워드광고 마케팅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GobizKorea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사이트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  <a:hlinkClick r:id="rId4"/>
              </a:rPr>
              <a:t>http://kr.gobizkorea.com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/)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운영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중소기업전용 웹메일서비스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업체부담금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홈페이지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(22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만원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50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만원 한도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검색엔진마케팅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(100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만원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grpSp>
        <p:nvGrpSpPr>
          <p:cNvPr id="32" name="그룹 224"/>
          <p:cNvGrpSpPr/>
          <p:nvPr/>
        </p:nvGrpSpPr>
        <p:grpSpPr>
          <a:xfrm>
            <a:off x="438121" y="3852872"/>
            <a:ext cx="3919536" cy="362407"/>
            <a:chOff x="438150" y="1009413"/>
            <a:chExt cx="3919536" cy="362407"/>
          </a:xfrm>
        </p:grpSpPr>
        <p:pic>
          <p:nvPicPr>
            <p:cNvPr id="33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096261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 Box 128"/>
            <p:cNvSpPr txBox="1">
              <a:spLocks noChangeArrowheads="1"/>
            </p:cNvSpPr>
            <p:nvPr/>
          </p:nvSpPr>
          <p:spPr bwMode="auto">
            <a:xfrm>
              <a:off x="649592" y="1009413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글로벌바이어 국내소싱 지원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35" name="직사각형 34"/>
          <p:cNvSpPr/>
          <p:nvPr/>
        </p:nvSpPr>
        <p:spPr>
          <a:xfrm>
            <a:off x="495272" y="4219728"/>
            <a:ext cx="8180416" cy="2047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 인콰이어리를 접수받아 제조생산이 가능한 최적의 국내 중소기업 연결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해외바이어에 대한 국내중소기업 알선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(BMS)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및 방한바이어 지원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(VAP)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* BMS(Business Matching Service)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 인콰이어리를 받아 최적의 국내업체 발굴 및 매칭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* VAP(Visitor Assistance Program) :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바이어 방문 시 공항픽업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업체동반방문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통역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영어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41216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수출마케팅지원사업 안내</a:t>
            </a:r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500826" y="304364"/>
            <a:ext cx="22974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kern="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수출마케팅지원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</a:t>
            </a:r>
          </a:p>
        </p:txBody>
      </p:sp>
      <p:grpSp>
        <p:nvGrpSpPr>
          <p:cNvPr id="14" name="그룹 224"/>
          <p:cNvGrpSpPr/>
          <p:nvPr/>
        </p:nvGrpSpPr>
        <p:grpSpPr>
          <a:xfrm>
            <a:off x="438150" y="1041463"/>
            <a:ext cx="3919536" cy="362407"/>
            <a:chOff x="438150" y="1037530"/>
            <a:chExt cx="3919536" cy="362407"/>
          </a:xfrm>
        </p:grpSpPr>
        <p:pic>
          <p:nvPicPr>
            <p:cNvPr id="15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중기제품 </a:t>
              </a:r>
              <a:r>
                <a:rPr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HIT500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496888" y="1404926"/>
            <a:ext cx="8178800" cy="1081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지원대상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참신한 중기 제품을 소비자와 생산자가 함께 참여하는 온라인 마케팅을 통해 지원</a:t>
            </a:r>
            <a:r>
              <a:rPr lang="ko-KR" altLang="en-US" sz="1600" spc="-15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1600" spc="-15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95272" y="4539156"/>
            <a:ext cx="8153428" cy="1774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코리아데스크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인도네시아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말레이시아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중소기업지원센터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중국 청도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를 통한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현지 진출희망기업 및 기진출기업을 위한 원스톱 상담 및 종합지원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비즈니스상담회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컨설팅 등을 통해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APEC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회원국으로의 진출 및 글로벌화 기반 구축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산업기술협력관 파견을 통해 기술협력 및 투자유치 지원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미국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중국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카자흐스탄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en-US" altLang="ko-KR" sz="1600" dirty="0" smtClean="0">
              <a:solidFill>
                <a:srgbClr val="333399"/>
              </a:solidFill>
              <a:latin typeface="HY헤드라인M"/>
              <a:ea typeface="HY헤드라인M"/>
            </a:endParaRPr>
          </a:p>
        </p:txBody>
      </p:sp>
      <p:grpSp>
        <p:nvGrpSpPr>
          <p:cNvPr id="21" name="그룹 224"/>
          <p:cNvGrpSpPr/>
          <p:nvPr/>
        </p:nvGrpSpPr>
        <p:grpSpPr>
          <a:xfrm>
            <a:off x="438121" y="4166741"/>
            <a:ext cx="3919536" cy="362407"/>
            <a:chOff x="438150" y="1037530"/>
            <a:chExt cx="3919536" cy="362407"/>
          </a:xfrm>
        </p:grpSpPr>
        <p:pic>
          <p:nvPicPr>
            <p:cNvPr id="22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글로벌협력지원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aphicFrame>
        <p:nvGraphicFramePr>
          <p:cNvPr id="27" name="Group 297"/>
          <p:cNvGraphicFramePr>
            <a:graphicFrameLocks noGrp="1"/>
          </p:cNvGraphicFramePr>
          <p:nvPr/>
        </p:nvGraphicFramePr>
        <p:xfrm>
          <a:off x="633386" y="2500306"/>
          <a:ext cx="8042303" cy="1568160"/>
        </p:xfrm>
        <a:graphic>
          <a:graphicData uri="http://schemas.openxmlformats.org/drawingml/2006/table">
            <a:tbl>
              <a:tblPr/>
              <a:tblGrid>
                <a:gridCol w="1509722"/>
                <a:gridCol w="5143536"/>
                <a:gridCol w="1389045"/>
              </a:tblGrid>
              <a:tr h="1942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분 야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지원내용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지원한도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</a:tr>
              <a:tr h="19426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온라인전시장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홍보페이지 제작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포털사이트 키워드광고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유튜브 등록 지원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등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/>
                        <a:ea typeface="HY헤드라인M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무상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/>
                        <a:ea typeface="HY헤드라인M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4589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입소문마케팅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소비자평가단 및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제품체험단 운영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인터넷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TV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방영 지원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등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무상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일부업체부담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19426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수요처 발굴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도소매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DB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검색 및 온라인 매칭 지원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구매상담회 개최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등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무상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41216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수출마케팅지원사업 안내</a:t>
            </a:r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500826" y="304364"/>
            <a:ext cx="22974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III. </a:t>
            </a:r>
            <a:r>
              <a:rPr kumimoji="0" lang="ko-KR" altLang="en-US" sz="1600" kern="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수출마케팅지원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</a:t>
            </a:r>
          </a:p>
        </p:txBody>
      </p:sp>
      <p:grpSp>
        <p:nvGrpSpPr>
          <p:cNvPr id="27" name="그룹 224"/>
          <p:cNvGrpSpPr/>
          <p:nvPr/>
        </p:nvGrpSpPr>
        <p:grpSpPr>
          <a:xfrm>
            <a:off x="438150" y="1032991"/>
            <a:ext cx="3919536" cy="362407"/>
            <a:chOff x="438150" y="1037530"/>
            <a:chExt cx="3919536" cy="362407"/>
          </a:xfrm>
        </p:grpSpPr>
        <p:pic>
          <p:nvPicPr>
            <p:cNvPr id="28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FTA 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활용지원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30" name="직사각형 29"/>
          <p:cNvSpPr/>
          <p:nvPr/>
        </p:nvSpPr>
        <p:spPr>
          <a:xfrm>
            <a:off x="496888" y="1409684"/>
            <a:ext cx="8178800" cy="2121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FTA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활용 설명회 및 교육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FTA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원산지 활용실태에 대한 현장 컨설팅을 통해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FTA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원산지 문제의 애로사항을 해소함으로써 중소기업의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FTA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활용률 제고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FTA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활용 컨설팅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: 2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일간 현장방문 컨설팅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FTA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활용 종합실무교육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박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31" name="그룹 224"/>
          <p:cNvGrpSpPr/>
          <p:nvPr/>
        </p:nvGrpSpPr>
        <p:grpSpPr>
          <a:xfrm>
            <a:off x="428625" y="3495675"/>
            <a:ext cx="3919536" cy="362407"/>
            <a:chOff x="438150" y="1037530"/>
            <a:chExt cx="3919536" cy="362407"/>
          </a:xfrm>
        </p:grpSpPr>
        <p:pic>
          <p:nvPicPr>
            <p:cNvPr id="32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글로벌브랜드 육성사업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34" name="직사각형 33"/>
          <p:cNvSpPr/>
          <p:nvPr/>
        </p:nvSpPr>
        <p:spPr>
          <a:xfrm>
            <a:off x="498502" y="3862391"/>
            <a:ext cx="8177186" cy="2468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해외시장에서 가격 및 품질 경쟁력을 갖추고 있으나 브랜드 인지도가 낮은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 중소기업 제품의 글로벌브랜드 육성을 통한 수출 제품의 고부가가치화 달성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지원금액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소요비용의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50%, 40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백만원 한도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3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 목표시장에 적합한 글로벌브랜드 개발 및 개발된 브랜드의 해외 마케팅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브랜드 개발 완료 후 해외마케팅을 단계별로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043623" y="304364"/>
            <a:ext cx="29578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V. </a:t>
            </a:r>
            <a:r>
              <a:rPr kumimoji="0" lang="ko-KR" altLang="en-US" sz="1600" kern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연수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 및 기타 지원사업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403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중소기업연수원 소개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65" name="그룹 64"/>
          <p:cNvGrpSpPr/>
          <p:nvPr/>
        </p:nvGrpSpPr>
        <p:grpSpPr>
          <a:xfrm>
            <a:off x="600500" y="1189694"/>
            <a:ext cx="8065356" cy="4914065"/>
            <a:chOff x="600500" y="1189694"/>
            <a:chExt cx="8065356" cy="4914065"/>
          </a:xfrm>
        </p:grpSpPr>
        <p:grpSp>
          <p:nvGrpSpPr>
            <p:cNvPr id="48" name="그룹 47"/>
            <p:cNvGrpSpPr/>
            <p:nvPr/>
          </p:nvGrpSpPr>
          <p:grpSpPr>
            <a:xfrm>
              <a:off x="600500" y="1189694"/>
              <a:ext cx="8064000" cy="3168000"/>
              <a:chOff x="107950" y="1538288"/>
              <a:chExt cx="8856663" cy="3024187"/>
            </a:xfrm>
          </p:grpSpPr>
          <p:grpSp>
            <p:nvGrpSpPr>
              <p:cNvPr id="34" name="Group 107"/>
              <p:cNvGrpSpPr>
                <a:grpSpLocks/>
              </p:cNvGrpSpPr>
              <p:nvPr/>
            </p:nvGrpSpPr>
            <p:grpSpPr bwMode="auto">
              <a:xfrm>
                <a:off x="107950" y="1538288"/>
                <a:ext cx="8856663" cy="3024187"/>
                <a:chOff x="223" y="1276"/>
                <a:chExt cx="2843" cy="2551"/>
              </a:xfrm>
            </p:grpSpPr>
            <p:sp>
              <p:nvSpPr>
                <p:cNvPr id="35" name="AutoShape 108"/>
                <p:cNvSpPr>
                  <a:spLocks noChangeArrowheads="1"/>
                </p:cNvSpPr>
                <p:nvPr/>
              </p:nvSpPr>
              <p:spPr bwMode="auto">
                <a:xfrm flipH="1">
                  <a:off x="223" y="1276"/>
                  <a:ext cx="2843" cy="2551"/>
                </a:xfrm>
                <a:prstGeom prst="roundRect">
                  <a:avLst>
                    <a:gd name="adj" fmla="val 0"/>
                  </a:avLst>
                </a:prstGeom>
                <a:gradFill rotWithShape="0">
                  <a:gsLst>
                    <a:gs pos="0">
                      <a:srgbClr val="DDDDDD"/>
                    </a:gs>
                    <a:gs pos="100000">
                      <a:srgbClr val="6699FF"/>
                    </a:gs>
                  </a:gsLst>
                  <a:lin ang="5400000" scaled="1"/>
                </a:gradFill>
                <a:ln w="9525">
                  <a:round/>
                  <a:headEnd/>
                  <a:tailEnd/>
                </a:ln>
                <a:scene3d>
                  <a:camera prst="legacyPerspectiveTop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6699FF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  <p:sp>
              <p:nvSpPr>
                <p:cNvPr id="36" name="AutoShape 109"/>
                <p:cNvSpPr>
                  <a:spLocks noChangeArrowheads="1"/>
                </p:cNvSpPr>
                <p:nvPr/>
              </p:nvSpPr>
              <p:spPr bwMode="auto">
                <a:xfrm>
                  <a:off x="267" y="1316"/>
                  <a:ext cx="2754" cy="2468"/>
                </a:xfrm>
                <a:prstGeom prst="roundRect">
                  <a:avLst>
                    <a:gd name="adj" fmla="val 1884"/>
                  </a:avLst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  <p:pic>
            <p:nvPicPr>
              <p:cNvPr id="47" name="Picture 23" descr="그림1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17475" y="1538288"/>
                <a:ext cx="8847138" cy="3024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4" name="그룹 63"/>
            <p:cNvGrpSpPr/>
            <p:nvPr/>
          </p:nvGrpSpPr>
          <p:grpSpPr>
            <a:xfrm>
              <a:off x="611494" y="4476757"/>
              <a:ext cx="8054362" cy="1627002"/>
              <a:chOff x="611494" y="4500570"/>
              <a:chExt cx="8054362" cy="1627002"/>
            </a:xfrm>
          </p:grpSpPr>
          <p:pic>
            <p:nvPicPr>
              <p:cNvPr id="37" name="Picture 8" descr="광주연수원_전경사진"/>
              <p:cNvPicPr preferRelativeResize="0"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50019" y="4500570"/>
                <a:ext cx="1584000" cy="1260000"/>
              </a:xfrm>
              <a:prstGeom prst="rect">
                <a:avLst/>
              </a:prstGeom>
              <a:noFill/>
              <a:ln w="25400">
                <a:solidFill>
                  <a:srgbClr val="969696"/>
                </a:solidFill>
                <a:miter lim="800000"/>
                <a:headEnd/>
                <a:tailEnd/>
              </a:ln>
            </p:spPr>
          </p:pic>
          <p:grpSp>
            <p:nvGrpSpPr>
              <p:cNvPr id="61" name="그룹 60"/>
              <p:cNvGrpSpPr/>
              <p:nvPr/>
            </p:nvGrpSpPr>
            <p:grpSpPr>
              <a:xfrm>
                <a:off x="2227137" y="4500570"/>
                <a:ext cx="1620957" cy="1622240"/>
                <a:chOff x="2227137" y="4643446"/>
                <a:chExt cx="1620957" cy="1622240"/>
              </a:xfrm>
            </p:grpSpPr>
            <p:pic>
              <p:nvPicPr>
                <p:cNvPr id="41" name="Picture 12" descr="중소기업기술센터"/>
                <p:cNvPicPr preferRelativeResize="0">
                  <a:picLocks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2228835" y="4643446"/>
                  <a:ext cx="1584000" cy="1260000"/>
                </a:xfrm>
                <a:prstGeom prst="rect">
                  <a:avLst/>
                </a:prstGeom>
                <a:noFill/>
                <a:ln w="25400">
                  <a:solidFill>
                    <a:srgbClr val="969696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54" name="TextBox 53"/>
                <p:cNvSpPr txBox="1"/>
                <p:nvPr/>
              </p:nvSpPr>
              <p:spPr>
                <a:xfrm>
                  <a:off x="2227137" y="5957909"/>
                  <a:ext cx="162095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ko-KR" altLang="en-US" sz="140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</a:rPr>
                    <a:t>중소기업기술센터</a:t>
                  </a:r>
                  <a:endParaRPr lang="ko-KR" altLang="en-US" sz="1400" dirty="0">
                    <a:solidFill>
                      <a:schemeClr val="accent2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</p:grpSp>
          <p:grpSp>
            <p:nvGrpSpPr>
              <p:cNvPr id="62" name="그룹 61"/>
              <p:cNvGrpSpPr/>
              <p:nvPr/>
            </p:nvGrpSpPr>
            <p:grpSpPr>
              <a:xfrm>
                <a:off x="611494" y="4500570"/>
                <a:ext cx="1584000" cy="1627002"/>
                <a:chOff x="611494" y="4643446"/>
                <a:chExt cx="1584000" cy="1627002"/>
              </a:xfrm>
            </p:grpSpPr>
            <p:pic>
              <p:nvPicPr>
                <p:cNvPr id="46" name="Picture 22" descr="안산new"/>
                <p:cNvPicPr preferRelativeResize="0">
                  <a:picLocks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11494" y="4643446"/>
                  <a:ext cx="1584000" cy="1260000"/>
                </a:xfrm>
                <a:prstGeom prst="rect">
                  <a:avLst/>
                </a:prstGeom>
                <a:noFill/>
                <a:ln w="25400">
                  <a:solidFill>
                    <a:srgbClr val="969696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55" name="TextBox 54"/>
                <p:cNvSpPr txBox="1"/>
                <p:nvPr/>
              </p:nvSpPr>
              <p:spPr>
                <a:xfrm>
                  <a:off x="834765" y="5962671"/>
                  <a:ext cx="114165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ko-KR" altLang="en-US" sz="140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</a:rPr>
                    <a:t>연수원 본원</a:t>
                  </a:r>
                  <a:endParaRPr lang="ko-KR" altLang="en-US" sz="1400" dirty="0">
                    <a:solidFill>
                      <a:schemeClr val="accent2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</p:grpSp>
          <p:sp>
            <p:nvSpPr>
              <p:cNvPr id="56" name="TextBox 55"/>
              <p:cNvSpPr txBox="1"/>
              <p:nvPr/>
            </p:nvSpPr>
            <p:spPr>
              <a:xfrm>
                <a:off x="4104016" y="5815032"/>
                <a:ext cx="10823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400" dirty="0" smtClean="0">
                    <a:solidFill>
                      <a:schemeClr val="accent2"/>
                    </a:solidFill>
                    <a:latin typeface="HY헤드라인M" pitchFamily="18" charset="-127"/>
                    <a:ea typeface="HY헤드라인M" pitchFamily="18" charset="-127"/>
                  </a:rPr>
                  <a:t>호남연수원</a:t>
                </a:r>
                <a:endParaRPr lang="ko-KR" altLang="en-US" sz="1400" dirty="0">
                  <a:solidFill>
                    <a:schemeClr val="accent2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grpSp>
            <p:nvGrpSpPr>
              <p:cNvPr id="60" name="그룹 59"/>
              <p:cNvGrpSpPr/>
              <p:nvPr/>
            </p:nvGrpSpPr>
            <p:grpSpPr>
              <a:xfrm>
                <a:off x="5462590" y="4500570"/>
                <a:ext cx="1584000" cy="1624029"/>
                <a:chOff x="5462590" y="4643446"/>
                <a:chExt cx="1584000" cy="1624029"/>
              </a:xfrm>
            </p:grpSpPr>
            <p:pic>
              <p:nvPicPr>
                <p:cNvPr id="38" name="Picture 9" descr="원경3"/>
                <p:cNvPicPr preferRelativeResize="0">
                  <a:picLocks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5462590" y="4643446"/>
                  <a:ext cx="1584000" cy="1260000"/>
                </a:xfrm>
                <a:prstGeom prst="rect">
                  <a:avLst/>
                </a:prstGeom>
                <a:noFill/>
                <a:ln w="25400">
                  <a:solidFill>
                    <a:srgbClr val="969696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57" name="TextBox 56"/>
                <p:cNvSpPr txBox="1"/>
                <p:nvPr/>
              </p:nvSpPr>
              <p:spPr>
                <a:xfrm>
                  <a:off x="5530894" y="5959698"/>
                  <a:ext cx="144142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ko-KR" altLang="en-US" sz="140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</a:rPr>
                    <a:t>대구경북연수원</a:t>
                  </a:r>
                  <a:endParaRPr lang="ko-KR" altLang="en-US" sz="1400" dirty="0">
                    <a:solidFill>
                      <a:schemeClr val="accent2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</p:grpSp>
          <p:grpSp>
            <p:nvGrpSpPr>
              <p:cNvPr id="59" name="그룹 58"/>
              <p:cNvGrpSpPr/>
              <p:nvPr/>
            </p:nvGrpSpPr>
            <p:grpSpPr>
              <a:xfrm>
                <a:off x="7081856" y="4500570"/>
                <a:ext cx="1584000" cy="1622239"/>
                <a:chOff x="7081856" y="4643446"/>
                <a:chExt cx="1584000" cy="1622239"/>
              </a:xfrm>
            </p:grpSpPr>
            <p:pic>
              <p:nvPicPr>
                <p:cNvPr id="39" name="Picture 10"/>
                <p:cNvPicPr preferRelativeResize="0">
                  <a:picLocks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7081856" y="4643446"/>
                  <a:ext cx="1584000" cy="1260000"/>
                </a:xfrm>
                <a:prstGeom prst="rect">
                  <a:avLst/>
                </a:prstGeom>
                <a:noFill/>
                <a:ln w="25400">
                  <a:solidFill>
                    <a:srgbClr val="969696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58" name="TextBox 57"/>
                <p:cNvSpPr txBox="1"/>
                <p:nvPr/>
              </p:nvSpPr>
              <p:spPr>
                <a:xfrm>
                  <a:off x="7150153" y="5957908"/>
                  <a:ext cx="144142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ko-KR" altLang="en-US" sz="1400" dirty="0" smtClean="0">
                      <a:solidFill>
                        <a:schemeClr val="accent2"/>
                      </a:solidFill>
                      <a:latin typeface="HY헤드라인M" pitchFamily="18" charset="-127"/>
                      <a:ea typeface="HY헤드라인M" pitchFamily="18" charset="-127"/>
                    </a:rPr>
                    <a:t>부산경남연수원</a:t>
                  </a:r>
                  <a:endParaRPr lang="ko-KR" altLang="en-US" sz="1400" dirty="0">
                    <a:solidFill>
                      <a:schemeClr val="accent2"/>
                    </a:solidFill>
                    <a:latin typeface="HY헤드라인M" pitchFamily="18" charset="-127"/>
                    <a:ea typeface="HY헤드라인M" pitchFamily="18" charset="-127"/>
                  </a:endParaRPr>
                </a:p>
              </p:txBody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/>
          <p:cNvSpPr/>
          <p:nvPr/>
        </p:nvSpPr>
        <p:spPr>
          <a:xfrm>
            <a:off x="500034" y="1404925"/>
            <a:ext cx="80645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400"/>
              </a:spcBef>
              <a:spcAft>
                <a:spcPts val="0"/>
              </a:spcAft>
              <a:buSzPct val="120000"/>
              <a:buBlip>
                <a:blip r:embed="rId2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창업 초기기업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신성장기업 등에 대한 정책자금 융자지원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lvl="0">
              <a:spcBef>
                <a:spcPts val="400"/>
              </a:spcBef>
              <a:spcAft>
                <a:spcPts val="0"/>
              </a:spcAft>
              <a:buSzPct val="120000"/>
              <a:buBlip>
                <a:blip r:embed="rId2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경영 및 기술역량 확충을 위한 중소기업 구조고도화 지원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spcBef>
                <a:spcPts val="400"/>
              </a:spcBef>
              <a:spcAft>
                <a:spcPts val="0"/>
              </a:spcAft>
              <a:buSzPct val="120000"/>
              <a:buBlip>
                <a:blip r:embed="rId2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중소기업의 수출마케팅 활동 및 국제협력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spcBef>
                <a:spcPts val="400"/>
              </a:spcBef>
              <a:spcAft>
                <a:spcPts val="0"/>
              </a:spcAft>
              <a:buSzPct val="120000"/>
              <a:buBlip>
                <a:blip r:embed="rId2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중소기업 현장 수요에 부합하는 경영 및 기술 연수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442913" y="1052499"/>
            <a:ext cx="3787748" cy="361950"/>
            <a:chOff x="438150" y="1071546"/>
            <a:chExt cx="3787748" cy="361950"/>
          </a:xfrm>
        </p:grpSpPr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642910" y="1071546"/>
              <a:ext cx="3582988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주요기능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pic>
          <p:nvPicPr>
            <p:cNvPr id="21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142984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" name="그룹 22"/>
          <p:cNvGrpSpPr/>
          <p:nvPr/>
        </p:nvGrpSpPr>
        <p:grpSpPr>
          <a:xfrm>
            <a:off x="442884" y="2752733"/>
            <a:ext cx="3787749" cy="400110"/>
            <a:chOff x="438149" y="1071546"/>
            <a:chExt cx="3787749" cy="400110"/>
          </a:xfrm>
        </p:grpSpPr>
        <p:sp>
          <p:nvSpPr>
            <p:cNvPr id="29" name="Text Box 4"/>
            <p:cNvSpPr txBox="1">
              <a:spLocks noChangeArrowheads="1"/>
            </p:cNvSpPr>
            <p:nvPr/>
          </p:nvSpPr>
          <p:spPr bwMode="auto">
            <a:xfrm>
              <a:off x="642910" y="1071546"/>
              <a:ext cx="35829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조직 및 인원</a:t>
              </a:r>
              <a:r>
                <a:rPr kumimoji="1" lang="en-US" altLang="ko-KR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kumimoji="1" lang="en-US" altLang="ko-KR" sz="1600" dirty="0" smtClean="0">
                  <a:solidFill>
                    <a:srgbClr val="333399"/>
                  </a:solidFill>
                  <a:latin typeface="돋움" pitchFamily="50" charset="-127"/>
                  <a:ea typeface="돋움" pitchFamily="50" charset="-127"/>
                </a:rPr>
                <a:t>’</a:t>
              </a:r>
              <a:r>
                <a:rPr kumimoji="1" lang="en-US" altLang="ko-KR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10. 12. 24 </a:t>
              </a:r>
              <a:r>
                <a:rPr kumimoji="1" lang="ko-KR" altLang="en-US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현재</a:t>
              </a:r>
              <a:r>
                <a:rPr kumimoji="1" lang="en-US" altLang="ko-KR" sz="16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)</a:t>
              </a:r>
              <a:endParaRPr kumimoji="1" lang="ko-KR" altLang="en-US" sz="16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pic>
          <p:nvPicPr>
            <p:cNvPr id="30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49" y="1142984"/>
              <a:ext cx="237227" cy="219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" name="직사각형 30"/>
          <p:cNvSpPr/>
          <p:nvPr/>
        </p:nvSpPr>
        <p:spPr>
          <a:xfrm>
            <a:off x="500034" y="3124208"/>
            <a:ext cx="806450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400"/>
              </a:spcBef>
              <a:spcAft>
                <a:spcPts val="0"/>
              </a:spcAft>
              <a:buSzPct val="120000"/>
              <a:buBlip>
                <a:blip r:embed="rId2"/>
              </a:buBlip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실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13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처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24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지역본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부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4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연수원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해외기술협력센터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lvl="0">
              <a:spcBef>
                <a:spcPts val="400"/>
              </a:spcBef>
              <a:spcAft>
                <a:spcPts val="0"/>
              </a:spcAft>
              <a:buSzPct val="120000"/>
              <a:buBlip>
                <a:blip r:embed="rId2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정원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761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명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442885" y="3871457"/>
            <a:ext cx="3787749" cy="362407"/>
            <a:chOff x="438149" y="1071546"/>
            <a:chExt cx="3787749" cy="362407"/>
          </a:xfrm>
        </p:grpSpPr>
        <p:sp>
          <p:nvSpPr>
            <p:cNvPr id="33" name="Text Box 4"/>
            <p:cNvSpPr txBox="1">
              <a:spLocks noChangeArrowheads="1"/>
            </p:cNvSpPr>
            <p:nvPr/>
          </p:nvSpPr>
          <p:spPr bwMode="auto">
            <a:xfrm>
              <a:off x="642910" y="1071546"/>
              <a:ext cx="3582988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예산 현황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pic>
          <p:nvPicPr>
            <p:cNvPr id="34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49" y="1142984"/>
              <a:ext cx="237227" cy="219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67" name="Group 297"/>
          <p:cNvGraphicFramePr>
            <a:graphicFrameLocks noGrp="1"/>
          </p:cNvGraphicFramePr>
          <p:nvPr/>
        </p:nvGraphicFramePr>
        <p:xfrm>
          <a:off x="611188" y="4395794"/>
          <a:ext cx="8064504" cy="1816992"/>
        </p:xfrm>
        <a:graphic>
          <a:graphicData uri="http://schemas.openxmlformats.org/drawingml/2006/table">
            <a:tbl>
              <a:tblPr/>
              <a:tblGrid>
                <a:gridCol w="2236787"/>
                <a:gridCol w="1795463"/>
                <a:gridCol w="2233614"/>
                <a:gridCol w="1798640"/>
              </a:tblGrid>
              <a:tr h="135513">
                <a:tc gridSpan="2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수        입</a:t>
                      </a: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지        출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65125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정부재정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자체수입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 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채권발행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 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원리금 회수 등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80000" marR="180000" marT="46800" marB="468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2,659</a:t>
                      </a:r>
                    </a:p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68,113</a:t>
                      </a:r>
                    </a:p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27,111</a:t>
                      </a:r>
                    </a:p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41,002</a:t>
                      </a:r>
                      <a:endParaRPr kumimoji="1" lang="ko-KR" alt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사업비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 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융자사업비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 -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자본사업비 등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차입원기금 상환 등</a:t>
                      </a:r>
                    </a:p>
                  </a:txBody>
                  <a:tcPr marL="180000" marR="180000" marT="46800" marB="468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33,423</a:t>
                      </a:r>
                    </a:p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32,075</a:t>
                      </a:r>
                    </a:p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 1,569</a:t>
                      </a:r>
                    </a:p>
                    <a:p>
                      <a:pPr marL="0" marR="0" lvl="0" indent="0" algn="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39,128</a:t>
                      </a:r>
                      <a:endParaRPr kumimoji="1" lang="ko-KR" alt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15003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합    계</a:t>
                      </a: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70,796</a:t>
                      </a:r>
                      <a:endParaRPr kumimoji="1" lang="ko-KR" alt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합    계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1" hangingPunct="1"/>
                      <a:r>
                        <a:rPr kumimoji="1" lang="en-US" altLang="ko-KR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70,796</a:t>
                      </a:r>
                      <a:endParaRPr kumimoji="1" lang="ko-KR" alt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42242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I.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중소기업진흥공단 일반현황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7" name="Text Box 125"/>
          <p:cNvSpPr txBox="1">
            <a:spLocks noChangeArrowheads="1"/>
          </p:cNvSpPr>
          <p:nvPr/>
        </p:nvSpPr>
        <p:spPr bwMode="auto">
          <a:xfrm>
            <a:off x="6043480" y="4059442"/>
            <a:ext cx="2608406" cy="30777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4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kumimoji="1" lang="ko-KR" altLang="en-US" sz="14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단위 </a:t>
            </a:r>
            <a:r>
              <a:rPr kumimoji="1" lang="en-US" altLang="ko-KR" sz="14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kumimoji="1"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</a:t>
            </a:r>
            <a:r>
              <a:rPr kumimoji="1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2011. 1. 14 </a:t>
            </a:r>
            <a:r>
              <a:rPr kumimoji="1" lang="ko-KR" altLang="en-US" sz="14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현재</a:t>
            </a:r>
            <a:r>
              <a:rPr kumimoji="1" lang="en-US" altLang="ko-KR" sz="14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043623" y="304364"/>
            <a:ext cx="29578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V. </a:t>
            </a:r>
            <a:r>
              <a:rPr kumimoji="0" lang="ko-KR" altLang="en-US" sz="1600" kern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연수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 및 기타 지원사업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24801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연수사업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그룹 224"/>
          <p:cNvGrpSpPr/>
          <p:nvPr/>
        </p:nvGrpSpPr>
        <p:grpSpPr>
          <a:xfrm>
            <a:off x="438150" y="1042516"/>
            <a:ext cx="3919536" cy="362407"/>
            <a:chOff x="438150" y="1037530"/>
            <a:chExt cx="3919536" cy="362407"/>
          </a:xfrm>
        </p:grpSpPr>
        <p:pic>
          <p:nvPicPr>
            <p:cNvPr id="16" name="Picture 127" descr="FI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연수사업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aphicFrame>
        <p:nvGraphicFramePr>
          <p:cNvPr id="26" name="Group 297"/>
          <p:cNvGraphicFramePr>
            <a:graphicFrameLocks noGrp="1"/>
          </p:cNvGraphicFramePr>
          <p:nvPr/>
        </p:nvGraphicFramePr>
        <p:xfrm>
          <a:off x="614335" y="1509699"/>
          <a:ext cx="8029631" cy="4264416"/>
        </p:xfrm>
        <a:graphic>
          <a:graphicData uri="http://schemas.openxmlformats.org/drawingml/2006/table">
            <a:tbl>
              <a:tblPr/>
              <a:tblGrid>
                <a:gridCol w="885831"/>
                <a:gridCol w="642942"/>
                <a:gridCol w="1500198"/>
                <a:gridCol w="5000660"/>
              </a:tblGrid>
              <a:tr h="2179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구분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연수분야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세부분야 및 연수내용 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</a:tr>
              <a:tr h="242986">
                <a:tc rowSpan="10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오프라인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연수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향상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연수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최고경영자연수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7200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리더십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기술개발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조직관리 등을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Case Study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중심으로 강의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/>
                        <a:ea typeface="HY헤드라인M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429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생산기술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기계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금속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열처리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플라스틱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표면처리 등에 대한 기술교육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/>
                        <a:ea typeface="HY헤드라인M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429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디지털기술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전기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/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전자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반도체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통신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PLC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등에 대한 기술교육 실시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/>
                        <a:ea typeface="HY헤드라인M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429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IT,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자동화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사무자동화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공장자동화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CAD/CAM/CAE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등에 대한 교육 실시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/>
                        <a:ea typeface="HY헤드라인M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429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품질연수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자재관리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설비관리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품질혁신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6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시그마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ISO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등 강의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/>
                        <a:ea typeface="HY헤드라인M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429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경영연수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계층교육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조직관리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회계관리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마케팅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/>
                          <a:ea typeface="HY헤드라인M"/>
                        </a:rPr>
                        <a:t>무역 등 강의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/>
                        <a:ea typeface="HY헤드라인M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4298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맞춤연수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연수내용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일정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장소 등을 신청기업 요구에 맞춘 맞춤형 연수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4298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국제연수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외국인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공무원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기업인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초청 연수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해외파견연수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4298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한마음연수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조직분위기 쇄신으로 노사화합과 생산성향상 도모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4298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0000" marR="90000" marT="46800" marB="46800" anchor="ctr" anchorCtr="1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기업현장연수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기업현장을 직접 방문하여 실시하는 맞춤형 연수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4298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온라인</a:t>
                      </a:r>
                      <a:endParaRPr kumimoji="1" lang="en-US" altLang="ko-KR" sz="1400" b="0" i="0" u="none" strike="noStrike" cap="none" spc="-150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spc="-150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연수</a:t>
                      </a:r>
                    </a:p>
                  </a:txBody>
                  <a:tcPr marL="36000" marR="36000" marT="36000" marB="36000" anchor="ctr" horzOverflow="overflow">
                    <a:lnL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우편원격연수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우편으로 받은 교재로 수강자가 자율학습 실시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2429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인터넷원격연수</a:t>
                      </a: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인터넷을 통해 </a:t>
                      </a:r>
                      <a:r>
                        <a:rPr kumimoji="1" lang="en-US" altLang="ko-K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600</a:t>
                      </a:r>
                      <a:r>
                        <a:rPr kumimoji="1" lang="ko-KR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여 과정의 온라인 교육 지원</a:t>
                      </a: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12" name="Text Box 593"/>
          <p:cNvSpPr txBox="1">
            <a:spLocks noChangeArrowheads="1"/>
          </p:cNvSpPr>
          <p:nvPr/>
        </p:nvSpPr>
        <p:spPr bwMode="auto">
          <a:xfrm>
            <a:off x="603250" y="5795979"/>
            <a:ext cx="8072438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lnSpc>
                <a:spcPct val="125000"/>
              </a:lnSpc>
              <a:buFont typeface="Wingdings" pitchFamily="2" charset="2"/>
              <a:buChar char="§"/>
            </a:pPr>
            <a:r>
              <a:rPr kumimoji="1" lang="ko-KR" altLang="en-US" sz="14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연수 부담금 </a:t>
            </a:r>
            <a:r>
              <a:rPr kumimoji="1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1</a:t>
            </a:r>
            <a:r>
              <a:rPr kumimoji="1"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박</a:t>
            </a:r>
            <a:r>
              <a:rPr kumimoji="1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kumimoji="1"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 </a:t>
            </a:r>
            <a:r>
              <a:rPr kumimoji="1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23</a:t>
            </a:r>
            <a:r>
              <a:rPr kumimoji="1"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만원</a:t>
            </a:r>
            <a:r>
              <a:rPr kumimoji="1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3</a:t>
            </a:r>
            <a:r>
              <a:rPr kumimoji="1"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박</a:t>
            </a:r>
            <a:r>
              <a:rPr kumimoji="1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4</a:t>
            </a:r>
            <a:r>
              <a:rPr kumimoji="1"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 </a:t>
            </a:r>
            <a:r>
              <a:rPr kumimoji="1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31</a:t>
            </a:r>
            <a:r>
              <a:rPr kumimoji="1"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만원</a:t>
            </a:r>
            <a:r>
              <a:rPr kumimoji="1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kumimoji="1"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평균고용보험환급율 </a:t>
            </a:r>
            <a:r>
              <a:rPr kumimoji="1"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40%</a:t>
            </a:r>
            <a:r>
              <a:rPr kumimoji="1" lang="ko-KR" altLang="en-US" sz="12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kumimoji="1" lang="ko-KR" altLang="en-US" sz="12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043623" y="304364"/>
            <a:ext cx="29578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V. </a:t>
            </a:r>
            <a:r>
              <a:rPr kumimoji="0" lang="ko-KR" altLang="en-US" sz="1600" kern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연수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 및 기타 지원사업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24801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연수사업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3" name="그룹 224"/>
          <p:cNvGrpSpPr/>
          <p:nvPr/>
        </p:nvGrpSpPr>
        <p:grpSpPr>
          <a:xfrm>
            <a:off x="438150" y="1042516"/>
            <a:ext cx="3919536" cy="362407"/>
            <a:chOff x="438150" y="1037530"/>
            <a:chExt cx="3919536" cy="362407"/>
          </a:xfrm>
        </p:grpSpPr>
        <p:pic>
          <p:nvPicPr>
            <p:cNvPr id="16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청년창업사관학교 개요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9" name="직사각형 18"/>
          <p:cNvSpPr/>
          <p:nvPr/>
        </p:nvSpPr>
        <p:spPr>
          <a:xfrm>
            <a:off x="495356" y="1412810"/>
            <a:ext cx="8180331" cy="4858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사업안내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청년 예비창업자나 창업 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이내의 창업기업 대표를 선발하여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창업단계 全 분야에 걸쳐 코칭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장비지원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창업공간제공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사업화자금지원 등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사관학교와 같은 체계적인 지원프로그램을 통해 성공적인 기술창업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지원대상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사업공고일 기준 만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39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세 이하의 예비창업자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또는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이내의 창업 초기기업 대표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예비창업자는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2~4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인의 팀으로 신청 시 우대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특허 보유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대학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연구기관 기술이전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벤처기업 분사창업은 연령제한 없음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지원분야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고용 및 부가가치 창출이 높은 기술집약업종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제조업 및 지식서비스업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지원금액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사업기간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이내에서 총사업비의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70%,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최대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 이내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신청인은 총사업비의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30%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이상 부담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5%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이상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현물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25%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이하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신청기간 및 방법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차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2011. 1. 3(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월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 ~ 1. 21(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), 2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차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2011. 1. 24(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월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 ~ 2. 18(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창업넷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  <a:hlinkClick r:id="rId5"/>
              </a:rPr>
              <a:t>www.changupnet.go.kr/jiwon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온라인 신청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043623" y="304364"/>
            <a:ext cx="29578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V. </a:t>
            </a:r>
            <a:r>
              <a:rPr kumimoji="0" lang="ko-KR" altLang="en-US" sz="1600" kern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연수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 및 기타 지원사업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24801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연수사업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그룹 224"/>
          <p:cNvGrpSpPr/>
          <p:nvPr/>
        </p:nvGrpSpPr>
        <p:grpSpPr>
          <a:xfrm>
            <a:off x="438150" y="1042516"/>
            <a:ext cx="3919536" cy="362407"/>
            <a:chOff x="438150" y="1037530"/>
            <a:chExt cx="3919536" cy="362407"/>
          </a:xfrm>
        </p:grpSpPr>
        <p:pic>
          <p:nvPicPr>
            <p:cNvPr id="16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청년창업사관학교 지원절차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3" name="그룹 58"/>
          <p:cNvGrpSpPr/>
          <p:nvPr/>
        </p:nvGrpSpPr>
        <p:grpSpPr>
          <a:xfrm>
            <a:off x="600047" y="1514689"/>
            <a:ext cx="8064000" cy="2828712"/>
            <a:chOff x="600047" y="1514689"/>
            <a:chExt cx="8064000" cy="2828712"/>
          </a:xfrm>
        </p:grpSpPr>
        <p:sp>
          <p:nvSpPr>
            <p:cNvPr id="20" name="직사각형 19"/>
            <p:cNvSpPr/>
            <p:nvPr/>
          </p:nvSpPr>
          <p:spPr bwMode="auto">
            <a:xfrm>
              <a:off x="600047" y="1514689"/>
              <a:ext cx="8064000" cy="282871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2700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" name="그룹 57"/>
            <p:cNvGrpSpPr/>
            <p:nvPr/>
          </p:nvGrpSpPr>
          <p:grpSpPr>
            <a:xfrm>
              <a:off x="772910" y="1670007"/>
              <a:ext cx="7727990" cy="2517964"/>
              <a:chOff x="772910" y="1689057"/>
              <a:chExt cx="7727990" cy="2517964"/>
            </a:xfrm>
          </p:grpSpPr>
          <p:sp>
            <p:nvSpPr>
              <p:cNvPr id="21" name="모서리가 둥근 직사각형 20"/>
              <p:cNvSpPr/>
              <p:nvPr/>
            </p:nvSpPr>
            <p:spPr bwMode="auto">
              <a:xfrm>
                <a:off x="7275035" y="2838773"/>
                <a:ext cx="1225865" cy="1161731"/>
              </a:xfrm>
              <a:prstGeom prst="roundRect">
                <a:avLst/>
              </a:prstGeom>
              <a:solidFill>
                <a:srgbClr val="CCCCFF"/>
              </a:solidFill>
              <a:ln w="19050">
                <a:solidFill>
                  <a:srgbClr val="9966FF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ko-KR" sz="1200" kern="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자금조달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투자유치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판로지원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성장이력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2" name="Oval 170"/>
              <p:cNvSpPr>
                <a:spLocks noChangeArrowheads="1"/>
              </p:cNvSpPr>
              <p:nvPr/>
            </p:nvSpPr>
            <p:spPr bwMode="auto">
              <a:xfrm>
                <a:off x="772910" y="2237590"/>
                <a:ext cx="817285" cy="832083"/>
              </a:xfrm>
              <a:prstGeom prst="ellipse">
                <a:avLst/>
              </a:prstGeom>
              <a:gradFill flip="none" rotWithShape="1">
                <a:gsLst>
                  <a:gs pos="0">
                    <a:srgbClr val="FF6600">
                      <a:alpha val="77000"/>
                    </a:srgbClr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10800000" scaled="1"/>
                <a:tileRect/>
              </a:gradFill>
              <a:ln w="381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선발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3" name="Oval 170"/>
              <p:cNvSpPr>
                <a:spLocks noChangeArrowheads="1"/>
              </p:cNvSpPr>
              <p:nvPr/>
            </p:nvSpPr>
            <p:spPr bwMode="auto">
              <a:xfrm>
                <a:off x="1890824" y="2237590"/>
                <a:ext cx="817285" cy="832083"/>
              </a:xfrm>
              <a:prstGeom prst="ellipse">
                <a:avLst/>
              </a:prstGeom>
              <a:gradFill flip="none" rotWithShape="1">
                <a:gsLst>
                  <a:gs pos="0">
                    <a:srgbClr val="FFCC00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10800000" scaled="1"/>
                <a:tileRect/>
              </a:gradFill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입교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4" name="Oval 170"/>
              <p:cNvSpPr>
                <a:spLocks noChangeArrowheads="1"/>
              </p:cNvSpPr>
              <p:nvPr/>
            </p:nvSpPr>
            <p:spPr bwMode="auto">
              <a:xfrm>
                <a:off x="3015086" y="2231239"/>
                <a:ext cx="817285" cy="832083"/>
              </a:xfrm>
              <a:prstGeom prst="ellipse">
                <a:avLst/>
              </a:prstGeom>
              <a:gradFill flip="none" rotWithShape="1">
                <a:gsLst>
                  <a:gs pos="0">
                    <a:srgbClr val="FE9E94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10800000" scaled="1"/>
                <a:tileRect/>
              </a:gradFill>
              <a:ln w="38100">
                <a:solidFill>
                  <a:srgbClr val="FF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latinLnBrk="1">
                  <a:lnSpc>
                    <a:spcPct val="120000"/>
                  </a:lnSpc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개발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algn="ctr" latinLnBrk="1">
                  <a:lnSpc>
                    <a:spcPct val="120000"/>
                  </a:lnSpc>
                </a:pPr>
                <a:r>
                  <a:rPr kumimoji="1"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기획</a:t>
                </a:r>
                <a:endParaRPr kumimoji="1"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5" name="Oval 170"/>
              <p:cNvSpPr>
                <a:spLocks noChangeArrowheads="1"/>
              </p:cNvSpPr>
              <p:nvPr/>
            </p:nvSpPr>
            <p:spPr bwMode="auto">
              <a:xfrm>
                <a:off x="4120297" y="2237592"/>
                <a:ext cx="817285" cy="832083"/>
              </a:xfrm>
              <a:prstGeom prst="ellipse">
                <a:avLst/>
              </a:prstGeom>
              <a:gradFill flip="none" rotWithShape="1">
                <a:gsLst>
                  <a:gs pos="0">
                    <a:srgbClr val="99FF33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10800000" scaled="1"/>
                <a:tileRect/>
              </a:gradFill>
              <a:ln w="38100">
                <a:solidFill>
                  <a:srgbClr val="99CC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기술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개발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6" name="Oval 170"/>
              <p:cNvSpPr>
                <a:spLocks noChangeArrowheads="1"/>
              </p:cNvSpPr>
              <p:nvPr/>
            </p:nvSpPr>
            <p:spPr bwMode="auto">
              <a:xfrm>
                <a:off x="5238202" y="2237592"/>
                <a:ext cx="817285" cy="832083"/>
              </a:xfrm>
              <a:prstGeom prst="ellipse">
                <a:avLst/>
              </a:prstGeom>
              <a:gradFill flip="none" rotWithShape="1">
                <a:gsLst>
                  <a:gs pos="0">
                    <a:srgbClr val="0066FF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10800000" scaled="1"/>
                <a:tileRect/>
              </a:gradFill>
              <a:ln w="38100">
                <a:solidFill>
                  <a:srgbClr val="00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시제품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제작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7" name="Oval 170"/>
              <p:cNvSpPr>
                <a:spLocks noChangeArrowheads="1"/>
              </p:cNvSpPr>
              <p:nvPr/>
            </p:nvSpPr>
            <p:spPr bwMode="auto">
              <a:xfrm>
                <a:off x="6362472" y="2240770"/>
                <a:ext cx="817285" cy="8320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10800000" scaled="1"/>
                <a:tileRect/>
              </a:gradFill>
              <a:ln w="38100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시험생산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마케팅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8" name="Oval 170"/>
              <p:cNvSpPr>
                <a:spLocks noChangeArrowheads="1"/>
              </p:cNvSpPr>
              <p:nvPr/>
            </p:nvSpPr>
            <p:spPr bwMode="auto">
              <a:xfrm>
                <a:off x="7486737" y="2237592"/>
                <a:ext cx="817285" cy="832083"/>
              </a:xfrm>
              <a:prstGeom prst="ellipse">
                <a:avLst/>
              </a:prstGeom>
              <a:gradFill flip="none" rotWithShape="1">
                <a:gsLst>
                  <a:gs pos="0">
                    <a:srgbClr val="9966FF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10800000" scaled="1"/>
                <a:tileRect/>
              </a:gradFill>
              <a:ln w="38100">
                <a:solidFill>
                  <a:srgbClr val="99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졸업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연계지원</a:t>
                </a:r>
                <a:endPara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29" name="오른쪽 화살표 28"/>
              <p:cNvSpPr/>
              <p:nvPr/>
            </p:nvSpPr>
            <p:spPr bwMode="auto">
              <a:xfrm>
                <a:off x="1641031" y="2529755"/>
                <a:ext cx="203255" cy="247734"/>
              </a:xfrm>
              <a:prstGeom prst="rightArrow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rtlCol="0" anchor="ctr"/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오른쪽 화살표 29"/>
              <p:cNvSpPr/>
              <p:nvPr/>
            </p:nvSpPr>
            <p:spPr bwMode="auto">
              <a:xfrm>
                <a:off x="7236925" y="2536106"/>
                <a:ext cx="203255" cy="247734"/>
              </a:xfrm>
              <a:prstGeom prst="rightArrow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rtlCol="0" anchor="ctr"/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오른쪽 화살표 30"/>
              <p:cNvSpPr/>
              <p:nvPr/>
            </p:nvSpPr>
            <p:spPr bwMode="auto">
              <a:xfrm>
                <a:off x="6112661" y="2536109"/>
                <a:ext cx="203255" cy="247734"/>
              </a:xfrm>
              <a:prstGeom prst="rightArrow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rtlCol="0" anchor="ctr"/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오른쪽 화살표 31"/>
              <p:cNvSpPr/>
              <p:nvPr/>
            </p:nvSpPr>
            <p:spPr bwMode="auto">
              <a:xfrm>
                <a:off x="5007453" y="2529754"/>
                <a:ext cx="203255" cy="247734"/>
              </a:xfrm>
              <a:prstGeom prst="rightArrow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rtlCol="0" anchor="ctr"/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오른쪽 화살표 32"/>
              <p:cNvSpPr/>
              <p:nvPr/>
            </p:nvSpPr>
            <p:spPr bwMode="auto">
              <a:xfrm>
                <a:off x="3889541" y="2523406"/>
                <a:ext cx="203255" cy="247734"/>
              </a:xfrm>
              <a:prstGeom prst="rightArrow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rtlCol="0" anchor="ctr"/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오른쪽 화살표 33"/>
              <p:cNvSpPr/>
              <p:nvPr/>
            </p:nvSpPr>
            <p:spPr bwMode="auto">
              <a:xfrm>
                <a:off x="2784330" y="2536109"/>
                <a:ext cx="203255" cy="247734"/>
              </a:xfrm>
              <a:prstGeom prst="rightArrow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none" rtlCol="0" anchor="ctr"/>
              <a:lstStyle/>
              <a:p>
                <a:pPr marL="0" marR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모서리가 둥근 직사각형 34"/>
              <p:cNvSpPr/>
              <p:nvPr/>
            </p:nvSpPr>
            <p:spPr bwMode="auto">
              <a:xfrm>
                <a:off x="1900236" y="3171824"/>
                <a:ext cx="5303712" cy="55440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rgbClr val="996633"/>
                </a:solidFill>
                <a:round/>
                <a:headEnd/>
                <a:tailEnd/>
              </a:ln>
              <a:effectLst/>
            </p:spPr>
            <p:txBody>
              <a:bodyPr wrap="square" rtlCol="0" anchor="ctr"/>
              <a:lstStyle/>
              <a:p>
                <a:pPr marL="0" marR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en-US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창업공간</a:t>
                </a:r>
                <a:r>
                  <a:rPr kumimoji="0" lang="en-US" altLang="ko-KR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, </a:t>
                </a:r>
                <a:r>
                  <a:rPr kumimoji="0" lang="ko-KR" altLang="en-US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창업교육</a:t>
                </a:r>
                <a:r>
                  <a:rPr kumimoji="0" lang="en-US" altLang="ko-KR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(</a:t>
                </a:r>
                <a:r>
                  <a:rPr kumimoji="0" lang="ko-KR" altLang="en-US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공통</a:t>
                </a:r>
                <a:r>
                  <a:rPr kumimoji="0" lang="en-US" altLang="ko-KR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, </a:t>
                </a:r>
                <a:r>
                  <a:rPr kumimoji="0" lang="ko-KR" altLang="en-US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특화</a:t>
                </a:r>
                <a:r>
                  <a:rPr kumimoji="0" lang="en-US" altLang="ko-KR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, </a:t>
                </a:r>
                <a:r>
                  <a:rPr kumimoji="0" lang="ko-KR" altLang="en-US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사업화</a:t>
                </a:r>
                <a:r>
                  <a:rPr kumimoji="0" lang="en-US" altLang="ko-KR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), 1</a:t>
                </a:r>
                <a:r>
                  <a:rPr kumimoji="0" lang="ko-KR" altLang="en-US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대</a:t>
                </a:r>
                <a:r>
                  <a:rPr kumimoji="0" lang="en-US" altLang="ko-KR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1 </a:t>
                </a:r>
                <a:r>
                  <a:rPr kumimoji="0" lang="ko-KR" altLang="en-US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창엄코칭</a:t>
                </a:r>
                <a:r>
                  <a:rPr kumimoji="0" lang="en-US" altLang="ko-KR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, </a:t>
                </a:r>
                <a:r>
                  <a:rPr kumimoji="0" lang="ko-KR" altLang="en-US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기술지원</a:t>
                </a:r>
                <a:r>
                  <a:rPr kumimoji="0" lang="en-US" altLang="ko-KR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, </a:t>
                </a:r>
                <a:r>
                  <a:rPr kumimoji="0" lang="ko-KR" altLang="en-US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사업비지원</a:t>
                </a:r>
                <a:r>
                  <a:rPr kumimoji="0" lang="en-US" altLang="ko-KR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, </a:t>
                </a:r>
                <a:r>
                  <a:rPr kumimoji="0" lang="ko-KR" altLang="en-US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단계별평가</a:t>
                </a:r>
                <a:r>
                  <a:rPr kumimoji="0" lang="en-US" altLang="ko-KR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(</a:t>
                </a:r>
                <a:r>
                  <a:rPr kumimoji="0" lang="ko-KR" altLang="en-US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중간</a:t>
                </a:r>
                <a:r>
                  <a:rPr kumimoji="0" lang="en-US" altLang="ko-KR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, </a:t>
                </a:r>
                <a:r>
                  <a:rPr kumimoji="0" lang="ko-KR" altLang="en-US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최종</a:t>
                </a:r>
                <a:r>
                  <a:rPr kumimoji="0" lang="en-US" altLang="ko-KR" sz="12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)</a:t>
                </a:r>
                <a:endParaRPr kumimoji="0" lang="ko-KR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grpSp>
            <p:nvGrpSpPr>
              <p:cNvPr id="5" name="그룹 55"/>
              <p:cNvGrpSpPr/>
              <p:nvPr/>
            </p:nvGrpSpPr>
            <p:grpSpPr>
              <a:xfrm>
                <a:off x="1910540" y="3829053"/>
                <a:ext cx="5276153" cy="377968"/>
                <a:chOff x="1910540" y="4115090"/>
                <a:chExt cx="5276153" cy="377968"/>
              </a:xfrm>
            </p:grpSpPr>
            <p:sp>
              <p:nvSpPr>
                <p:cNvPr id="36" name="타원 35"/>
                <p:cNvSpPr/>
                <p:nvPr/>
              </p:nvSpPr>
              <p:spPr bwMode="auto">
                <a:xfrm>
                  <a:off x="5668031" y="4118915"/>
                  <a:ext cx="1518662" cy="374143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64999">
                      <a:srgbClr val="F0EBD5"/>
                    </a:gs>
                    <a:gs pos="100000">
                      <a:srgbClr val="D1C39F"/>
                    </a:gs>
                  </a:gsLst>
                  <a:lin ang="10800000" scaled="1"/>
                </a:gradFill>
                <a:ln w="28575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/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ko-KR" altLang="en-US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졸업심사</a:t>
                  </a:r>
                </a:p>
              </p:txBody>
            </p:sp>
            <p:sp>
              <p:nvSpPr>
                <p:cNvPr id="37" name="타원 36"/>
                <p:cNvSpPr/>
                <p:nvPr/>
              </p:nvSpPr>
              <p:spPr bwMode="auto">
                <a:xfrm>
                  <a:off x="1910540" y="4115090"/>
                  <a:ext cx="1518662" cy="374143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64999">
                      <a:srgbClr val="F0EBD5"/>
                    </a:gs>
                    <a:gs pos="100000">
                      <a:srgbClr val="D1C39F"/>
                    </a:gs>
                  </a:gsLst>
                  <a:lin ang="10800000" scaled="1"/>
                </a:gradFill>
                <a:ln w="28575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/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ko-KR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1</a:t>
                  </a:r>
                  <a:r>
                    <a:rPr lang="ko-KR" altLang="en-US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차평가</a:t>
                  </a:r>
                </a:p>
              </p:txBody>
            </p:sp>
            <p:sp>
              <p:nvSpPr>
                <p:cNvPr id="38" name="타원 37"/>
                <p:cNvSpPr/>
                <p:nvPr/>
              </p:nvSpPr>
              <p:spPr bwMode="auto">
                <a:xfrm>
                  <a:off x="3773296" y="4115090"/>
                  <a:ext cx="1518662" cy="374143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90000"/>
                      </a:schemeClr>
                    </a:gs>
                    <a:gs pos="64999">
                      <a:srgbClr val="F0EBD5"/>
                    </a:gs>
                    <a:gs pos="100000">
                      <a:srgbClr val="D1C39F"/>
                    </a:gs>
                  </a:gsLst>
                  <a:lin ang="10800000" scaled="1"/>
                </a:gradFill>
                <a:ln w="28575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/>
                <a:lstStyle/>
                <a:p>
                  <a:pPr marL="0" marR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ko-KR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2</a:t>
                  </a:r>
                  <a:r>
                    <a:rPr lang="ko-KR" altLang="en-US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rPr>
                    <a:t>차평가</a:t>
                  </a:r>
                </a:p>
              </p:txBody>
            </p:sp>
            <p:cxnSp>
              <p:nvCxnSpPr>
                <p:cNvPr id="39" name="직선 연결선 38"/>
                <p:cNvCxnSpPr>
                  <a:stCxn id="37" idx="6"/>
                  <a:endCxn id="38" idx="2"/>
                </p:cNvCxnSpPr>
                <p:nvPr/>
              </p:nvCxnSpPr>
              <p:spPr>
                <a:xfrm>
                  <a:off x="3429202" y="4302163"/>
                  <a:ext cx="344094" cy="2118"/>
                </a:xfrm>
                <a:prstGeom prst="line">
                  <a:avLst/>
                </a:prstGeom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직선 연결선 39"/>
                <p:cNvCxnSpPr/>
                <p:nvPr/>
              </p:nvCxnSpPr>
              <p:spPr>
                <a:xfrm>
                  <a:off x="5309226" y="4298338"/>
                  <a:ext cx="344094" cy="2118"/>
                </a:xfrm>
                <a:prstGeom prst="line">
                  <a:avLst/>
                </a:prstGeom>
                <a:ln w="1270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/>
              <p:cNvSpPr txBox="1"/>
              <p:nvPr/>
            </p:nvSpPr>
            <p:spPr>
              <a:xfrm>
                <a:off x="1460740" y="2884533"/>
                <a:ext cx="492577" cy="952766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ko-KR" altLang="en-US" sz="120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협약체결</a:t>
                </a:r>
                <a:endParaRPr lang="ko-KR" altLang="en-US" sz="1200" dirty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grpSp>
            <p:nvGrpSpPr>
              <p:cNvPr id="6" name="그룹 56"/>
              <p:cNvGrpSpPr/>
              <p:nvPr/>
            </p:nvGrpSpPr>
            <p:grpSpPr>
              <a:xfrm>
                <a:off x="1845114" y="1689057"/>
                <a:ext cx="6547478" cy="450656"/>
                <a:chOff x="1845114" y="1660482"/>
                <a:chExt cx="6547478" cy="450656"/>
              </a:xfrm>
            </p:grpSpPr>
            <p:grpSp>
              <p:nvGrpSpPr>
                <p:cNvPr id="7" name="그룹 43"/>
                <p:cNvGrpSpPr/>
                <p:nvPr/>
              </p:nvGrpSpPr>
              <p:grpSpPr>
                <a:xfrm>
                  <a:off x="1845114" y="1669259"/>
                  <a:ext cx="2092485" cy="441879"/>
                  <a:chOff x="2459598" y="1643050"/>
                  <a:chExt cx="1568936" cy="331319"/>
                </a:xfrm>
              </p:grpSpPr>
              <p:sp>
                <p:nvSpPr>
                  <p:cNvPr id="49" name="모서리가 둥근 직사각형 48"/>
                  <p:cNvSpPr/>
                  <p:nvPr/>
                </p:nvSpPr>
                <p:spPr bwMode="auto">
                  <a:xfrm>
                    <a:off x="2618657" y="1646564"/>
                    <a:ext cx="1409877" cy="327805"/>
                  </a:xfrm>
                  <a:prstGeom prst="roundRect">
                    <a:avLst/>
                  </a:prstGeom>
                  <a:solidFill>
                    <a:srgbClr val="DDDDDD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Ins="36000" rtlCol="0" anchor="ctr"/>
                  <a:lstStyle/>
                  <a:p>
                    <a:pPr marL="0" marR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ko-KR" altLang="en-US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HY헤드라인M" pitchFamily="18" charset="-127"/>
                        <a:ea typeface="HY헤드라인M" pitchFamily="18" charset="-127"/>
                      </a:rPr>
                      <a:t>      </a:t>
                    </a:r>
                    <a:r>
                      <a:rPr lang="ko-KR" altLang="en-US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사업준비</a:t>
                    </a:r>
                    <a:r>
                      <a:rPr lang="en-US" altLang="ko-KR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 : 3</a:t>
                    </a:r>
                    <a:r>
                      <a:rPr lang="ko-KR" altLang="en-US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개월</a:t>
                    </a:r>
                  </a:p>
                </p:txBody>
              </p:sp>
              <p:sp>
                <p:nvSpPr>
                  <p:cNvPr id="50" name="모서리가 둥근 직사각형 49"/>
                  <p:cNvSpPr/>
                  <p:nvPr/>
                </p:nvSpPr>
                <p:spPr bwMode="auto">
                  <a:xfrm>
                    <a:off x="2459598" y="1643050"/>
                    <a:ext cx="469617" cy="331319"/>
                  </a:xfrm>
                  <a:prstGeom prst="roundRect">
                    <a:avLst/>
                  </a:prstGeom>
                  <a:solidFill>
                    <a:srgbClr val="B2B2B2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marL="0" marR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ko-KR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1</a:t>
                    </a:r>
                  </a:p>
                  <a:p>
                    <a:pPr marL="0" marR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ko-KR" altLang="en-US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단계</a:t>
                    </a:r>
                    <a:endParaRPr lang="en-US" altLang="ko-KR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endParaRPr>
                  </a:p>
                </p:txBody>
              </p:sp>
            </p:grpSp>
            <p:grpSp>
              <p:nvGrpSpPr>
                <p:cNvPr id="8" name="그룹 44"/>
                <p:cNvGrpSpPr/>
                <p:nvPr/>
              </p:nvGrpSpPr>
              <p:grpSpPr>
                <a:xfrm>
                  <a:off x="4070630" y="1664237"/>
                  <a:ext cx="2092485" cy="441879"/>
                  <a:chOff x="2459598" y="1643050"/>
                  <a:chExt cx="1568936" cy="331319"/>
                </a:xfrm>
              </p:grpSpPr>
              <p:sp>
                <p:nvSpPr>
                  <p:cNvPr id="47" name="모서리가 둥근 직사각형 46"/>
                  <p:cNvSpPr/>
                  <p:nvPr/>
                </p:nvSpPr>
                <p:spPr bwMode="auto">
                  <a:xfrm>
                    <a:off x="2618657" y="1646564"/>
                    <a:ext cx="1409877" cy="327805"/>
                  </a:xfrm>
                  <a:prstGeom prst="roundRect">
                    <a:avLst/>
                  </a:prstGeom>
                  <a:solidFill>
                    <a:srgbClr val="DDDDDD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Ins="36000" rtlCol="0" anchor="ctr"/>
                  <a:lstStyle/>
                  <a:p>
                    <a:pPr marL="0" marR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ko-KR" altLang="en-US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HY헤드라인M" pitchFamily="18" charset="-127"/>
                        <a:ea typeface="HY헤드라인M" pitchFamily="18" charset="-127"/>
                      </a:rPr>
                      <a:t>       </a:t>
                    </a:r>
                    <a:r>
                      <a:rPr lang="ko-KR" altLang="en-US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개발단계 </a:t>
                    </a:r>
                    <a:r>
                      <a:rPr lang="en-US" altLang="ko-KR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: 3~6</a:t>
                    </a:r>
                    <a:r>
                      <a:rPr lang="ko-KR" altLang="en-US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개월</a:t>
                    </a:r>
                  </a:p>
                </p:txBody>
              </p:sp>
              <p:sp>
                <p:nvSpPr>
                  <p:cNvPr id="48" name="모서리가 둥근 직사각형 47"/>
                  <p:cNvSpPr/>
                  <p:nvPr/>
                </p:nvSpPr>
                <p:spPr bwMode="auto">
                  <a:xfrm>
                    <a:off x="2459598" y="1643050"/>
                    <a:ext cx="469617" cy="331319"/>
                  </a:xfrm>
                  <a:prstGeom prst="roundRect">
                    <a:avLst/>
                  </a:prstGeom>
                  <a:solidFill>
                    <a:srgbClr val="B2B2B2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marL="0" marR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ko-KR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2</a:t>
                    </a:r>
                  </a:p>
                  <a:p>
                    <a:pPr marL="0" marR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ko-KR" altLang="en-US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단계</a:t>
                    </a:r>
                    <a:endParaRPr lang="en-US" altLang="ko-KR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endParaRPr>
                  </a:p>
                </p:txBody>
              </p:sp>
            </p:grpSp>
            <p:grpSp>
              <p:nvGrpSpPr>
                <p:cNvPr id="9" name="그룹 47"/>
                <p:cNvGrpSpPr/>
                <p:nvPr/>
              </p:nvGrpSpPr>
              <p:grpSpPr>
                <a:xfrm>
                  <a:off x="6300107" y="1660482"/>
                  <a:ext cx="2092485" cy="441879"/>
                  <a:chOff x="2459598" y="1643050"/>
                  <a:chExt cx="1568936" cy="331319"/>
                </a:xfrm>
              </p:grpSpPr>
              <p:sp>
                <p:nvSpPr>
                  <p:cNvPr id="45" name="모서리가 둥근 직사각형 44"/>
                  <p:cNvSpPr/>
                  <p:nvPr/>
                </p:nvSpPr>
                <p:spPr bwMode="auto">
                  <a:xfrm>
                    <a:off x="2618656" y="1646564"/>
                    <a:ext cx="1409878" cy="327805"/>
                  </a:xfrm>
                  <a:prstGeom prst="roundRect">
                    <a:avLst/>
                  </a:prstGeom>
                  <a:solidFill>
                    <a:srgbClr val="DDDDDD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Ins="36000" rtlCol="0" anchor="ctr"/>
                  <a:lstStyle/>
                  <a:p>
                    <a:pPr marL="0" marR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ko-KR" altLang="en-US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uLnTx/>
                        <a:uFillTx/>
                        <a:latin typeface="HY헤드라인M" pitchFamily="18" charset="-127"/>
                        <a:ea typeface="HY헤드라인M" pitchFamily="18" charset="-127"/>
                      </a:rPr>
                      <a:t>       </a:t>
                    </a:r>
                    <a:r>
                      <a:rPr lang="ko-KR" altLang="en-US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졸업준비 </a:t>
                    </a:r>
                    <a:r>
                      <a:rPr lang="en-US" altLang="ko-KR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: 3</a:t>
                    </a:r>
                    <a:r>
                      <a:rPr lang="ko-KR" altLang="en-US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개월</a:t>
                    </a:r>
                  </a:p>
                </p:txBody>
              </p:sp>
              <p:sp>
                <p:nvSpPr>
                  <p:cNvPr id="46" name="모서리가 둥근 직사각형 45"/>
                  <p:cNvSpPr/>
                  <p:nvPr/>
                </p:nvSpPr>
                <p:spPr bwMode="auto">
                  <a:xfrm>
                    <a:off x="2459598" y="1643050"/>
                    <a:ext cx="469617" cy="331319"/>
                  </a:xfrm>
                  <a:prstGeom prst="roundRect">
                    <a:avLst/>
                  </a:prstGeom>
                  <a:solidFill>
                    <a:srgbClr val="B2B2B2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marL="0" marR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altLang="ko-KR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3</a:t>
                    </a:r>
                  </a:p>
                  <a:p>
                    <a:pPr marL="0" marR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ko-KR" altLang="en-US" sz="1200" dirty="0" smtClean="0">
                        <a:solidFill>
                          <a:srgbClr val="333399"/>
                        </a:solidFill>
                        <a:latin typeface="HY헤드라인M" pitchFamily="18" charset="-127"/>
                        <a:ea typeface="HY헤드라인M" pitchFamily="18" charset="-127"/>
                      </a:rPr>
                      <a:t>단계</a:t>
                    </a:r>
                    <a:endParaRPr lang="en-US" altLang="ko-KR" sz="1200" dirty="0" smtClean="0">
                      <a:solidFill>
                        <a:srgbClr val="333399"/>
                      </a:solidFill>
                      <a:latin typeface="HY헤드라인M" pitchFamily="18" charset="-127"/>
                      <a:ea typeface="HY헤드라인M" pitchFamily="18" charset="-127"/>
                    </a:endParaRPr>
                  </a:p>
                </p:txBody>
              </p:sp>
            </p:grpSp>
          </p:grpSp>
        </p:grpSp>
      </p:grpSp>
      <p:grpSp>
        <p:nvGrpSpPr>
          <p:cNvPr id="10" name="그룹 224"/>
          <p:cNvGrpSpPr/>
          <p:nvPr/>
        </p:nvGrpSpPr>
        <p:grpSpPr>
          <a:xfrm>
            <a:off x="438150" y="4428674"/>
            <a:ext cx="3919536" cy="362407"/>
            <a:chOff x="438150" y="1037530"/>
            <a:chExt cx="3919536" cy="362407"/>
          </a:xfrm>
        </p:grpSpPr>
        <p:pic>
          <p:nvPicPr>
            <p:cNvPr id="51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청년창업사관학교 지원항목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55" name="직사각형 54"/>
          <p:cNvSpPr/>
          <p:nvPr/>
        </p:nvSpPr>
        <p:spPr>
          <a:xfrm>
            <a:off x="496888" y="4800611"/>
            <a:ext cx="8178800" cy="14280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창업코칭 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전담교수의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1:1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매칭으로 창업 전 과정 집중지원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기술지원 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제품설계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시제품제작 등 신제품개발 지원 서비스 제공</a:t>
            </a:r>
            <a:endParaRPr lang="en-US" altLang="ko-KR" sz="1600" spc="-15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개발비지원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개발자금 및 시험생산 비용 지원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기술개발기간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이내에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억원까지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창업공간 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중소기업연수원 창의관을 개조하여 창업공간 무료 제공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043623" y="304364"/>
            <a:ext cx="29578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V. </a:t>
            </a:r>
            <a:r>
              <a:rPr kumimoji="0" lang="ko-KR" altLang="en-US" sz="1600" kern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연수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 및 기타 지원사업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1983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기타 지원사업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5" name="그룹 224"/>
          <p:cNvGrpSpPr/>
          <p:nvPr/>
        </p:nvGrpSpPr>
        <p:grpSpPr>
          <a:xfrm>
            <a:off x="428596" y="1028683"/>
            <a:ext cx="3919536" cy="362407"/>
            <a:chOff x="438150" y="1037530"/>
            <a:chExt cx="3919536" cy="362407"/>
          </a:xfrm>
        </p:grpSpPr>
        <p:pic>
          <p:nvPicPr>
            <p:cNvPr id="20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이업종 교류활동 지원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2" name="직사각형 21"/>
          <p:cNvSpPr/>
          <p:nvPr/>
        </p:nvSpPr>
        <p:spPr>
          <a:xfrm>
            <a:off x="500034" y="1405394"/>
            <a:ext cx="8175654" cy="30592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사업개요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57188" lvl="0" indent="-357188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업종이 다른 여러 개의 기업이 모여 각사의 경영정보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노하우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전문기술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판매력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등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일체의 경영기술자원을 교류함으로써 경영능력을 향상시키고 기업환경 변화에     능동적으로 대처할 수 있는 다양한 교류활동 지원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활동내용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정례회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 견학회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공동과제에 대한 세미나 개최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기술개발 및 공동사업 추진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사업효과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기업간 격의 없는 친목활동을 통해 원활한 경영정보 획득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유관기관과의 적극적인 교류를 통해 산학연관 등 다면적 네트워크 형성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3" name="그룹 224"/>
          <p:cNvGrpSpPr/>
          <p:nvPr/>
        </p:nvGrpSpPr>
        <p:grpSpPr>
          <a:xfrm>
            <a:off x="438150" y="4429132"/>
            <a:ext cx="3919536" cy="362407"/>
            <a:chOff x="438150" y="1037530"/>
            <a:chExt cx="3919536" cy="362407"/>
          </a:xfrm>
        </p:grpSpPr>
        <p:pic>
          <p:nvPicPr>
            <p:cNvPr id="24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벤처기업확인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36" name="직사각형 35"/>
          <p:cNvSpPr/>
          <p:nvPr/>
        </p:nvSpPr>
        <p:spPr>
          <a:xfrm>
            <a:off x="500033" y="4805124"/>
            <a:ext cx="8064500" cy="14280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벤처기업 유형 및 확인 기관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벤처투자기업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한국벤처캐피탈협회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연구개발기업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중진공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기술보증기금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기술평가대출기업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중소기업진흥공단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기술평가보증기업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기술보증기금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예비벤처기업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창업 후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6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개월 이내 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중소기업진흥공단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기술보증기금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86"/>
          <p:cNvSpPr txBox="1">
            <a:spLocks noChangeArrowheads="1"/>
          </p:cNvSpPr>
          <p:nvPr/>
        </p:nvSpPr>
        <p:spPr bwMode="auto">
          <a:xfrm>
            <a:off x="6043623" y="304364"/>
            <a:ext cx="29578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V. </a:t>
            </a:r>
            <a:r>
              <a:rPr kumimoji="0" lang="ko-KR" altLang="en-US" sz="1600" kern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연수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사업 및 기타 지원사업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1983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기타 지원사업 안내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3" name="그룹 224"/>
          <p:cNvGrpSpPr/>
          <p:nvPr/>
        </p:nvGrpSpPr>
        <p:grpSpPr>
          <a:xfrm>
            <a:off x="442885" y="1033446"/>
            <a:ext cx="3919536" cy="362407"/>
            <a:chOff x="438150" y="1037530"/>
            <a:chExt cx="3919536" cy="362407"/>
          </a:xfrm>
        </p:grpSpPr>
        <p:pic>
          <p:nvPicPr>
            <p:cNvPr id="20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3708094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이노비즈 인증제도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2" name="직사각형 21"/>
          <p:cNvSpPr/>
          <p:nvPr/>
        </p:nvSpPr>
        <p:spPr>
          <a:xfrm>
            <a:off x="500034" y="1410157"/>
            <a:ext cx="8175654" cy="17748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이노비즈 정의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57188" lvl="0" indent="-357188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Innovation(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혁신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과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Business(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의 합성어로 기술우위를 바탕으로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57188" lvl="0" indent="-357188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경쟁력을 확보한 기술혁신형 중소기업을 지칭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참가자격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설립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년 이상의 중소기업으로 기술성이 우수하다고 판단되는 기업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지원내용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중기청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중진공 자금지원 평가 시 가점 부여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기보 평가 시 약식심사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4" name="그룹 224"/>
          <p:cNvGrpSpPr/>
          <p:nvPr/>
        </p:nvGrpSpPr>
        <p:grpSpPr>
          <a:xfrm>
            <a:off x="438150" y="3243204"/>
            <a:ext cx="5348296" cy="400110"/>
            <a:chOff x="438150" y="1037530"/>
            <a:chExt cx="5348296" cy="400110"/>
          </a:xfrm>
        </p:grpSpPr>
        <p:pic>
          <p:nvPicPr>
            <p:cNvPr id="24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12960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 Box 128"/>
            <p:cNvSpPr txBox="1">
              <a:spLocks noChangeArrowheads="1"/>
            </p:cNvSpPr>
            <p:nvPr/>
          </p:nvSpPr>
          <p:spPr bwMode="auto">
            <a:xfrm>
              <a:off x="649592" y="1037530"/>
              <a:ext cx="513685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기업부설연구소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/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연구개발 전담부서 신고제도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500034" y="3622890"/>
            <a:ext cx="8175654" cy="2468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제도목적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일정요건을 갖춘 연구소와 전담부서에 대해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각종 조세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관세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자금지원 및</a:t>
            </a:r>
            <a:endParaRPr lang="en-US" altLang="ko-KR" sz="1600" dirty="0" smtClean="0">
              <a:solidFill>
                <a:srgbClr val="333399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 병역특례 등의 혜택을 부여하여 기업의 기술개발을 적극적으로 촉진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유도하고 </a:t>
            </a:r>
            <a:endParaRPr lang="en-US" altLang="ko-KR" sz="1600" dirty="0" smtClean="0">
              <a:solidFill>
                <a:srgbClr val="333399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동시에 이들 연구조직을 효율적으로 육성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지원하기 위해 제정된 제도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신고방법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기본적으로 </a:t>
            </a:r>
            <a:r>
              <a:rPr lang="ko-KR" altLang="en-US" sz="1600" b="1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先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설립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b="1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後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신고 체계이므로 신고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인정요건을 갖춘 상태에서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구비서류를 작성하여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한국산업기술진흥협회에 신고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86"/>
          <p:cNvGrpSpPr/>
          <p:nvPr/>
        </p:nvGrpSpPr>
        <p:grpSpPr>
          <a:xfrm>
            <a:off x="2095710" y="882651"/>
            <a:ext cx="5086350" cy="2760663"/>
            <a:chOff x="2095710" y="882651"/>
            <a:chExt cx="5086350" cy="2760663"/>
          </a:xfrm>
        </p:grpSpPr>
        <p:sp>
          <p:nvSpPr>
            <p:cNvPr id="4" name="AutoShape 48"/>
            <p:cNvSpPr>
              <a:spLocks noChangeArrowheads="1"/>
            </p:cNvSpPr>
            <p:nvPr/>
          </p:nvSpPr>
          <p:spPr bwMode="gray">
            <a:xfrm>
              <a:off x="2095710" y="882651"/>
              <a:ext cx="5086350" cy="2760663"/>
            </a:xfrm>
            <a:prstGeom prst="roundRect">
              <a:avLst>
                <a:gd name="adj" fmla="val 6282"/>
              </a:avLst>
            </a:prstGeom>
            <a:gradFill rotWithShape="1">
              <a:gsLst>
                <a:gs pos="0">
                  <a:srgbClr val="B0B6EA"/>
                </a:gs>
                <a:gs pos="100000">
                  <a:srgbClr val="818ADF"/>
                </a:gs>
              </a:gsLst>
              <a:lin ang="0" scaled="1"/>
            </a:gradFill>
            <a:ln w="762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/>
            </a:p>
          </p:txBody>
        </p:sp>
        <p:grpSp>
          <p:nvGrpSpPr>
            <p:cNvPr id="5" name="Group 108"/>
            <p:cNvGrpSpPr>
              <a:grpSpLocks/>
            </p:cNvGrpSpPr>
            <p:nvPr/>
          </p:nvGrpSpPr>
          <p:grpSpPr bwMode="auto">
            <a:xfrm>
              <a:off x="2714613" y="1120755"/>
              <a:ext cx="3844926" cy="2297116"/>
              <a:chOff x="2197" y="2032"/>
              <a:chExt cx="2422" cy="1447"/>
            </a:xfrm>
          </p:grpSpPr>
          <p:grpSp>
            <p:nvGrpSpPr>
              <p:cNvPr id="6" name="Group 104"/>
              <p:cNvGrpSpPr>
                <a:grpSpLocks/>
              </p:cNvGrpSpPr>
              <p:nvPr/>
            </p:nvGrpSpPr>
            <p:grpSpPr bwMode="auto">
              <a:xfrm>
                <a:off x="2932" y="2032"/>
                <a:ext cx="952" cy="227"/>
                <a:chOff x="2932" y="2050"/>
                <a:chExt cx="952" cy="227"/>
              </a:xfrm>
            </p:grpSpPr>
            <p:grpSp>
              <p:nvGrpSpPr>
                <p:cNvPr id="39" name="Group 49"/>
                <p:cNvGrpSpPr>
                  <a:grpSpLocks/>
                </p:cNvGrpSpPr>
                <p:nvPr/>
              </p:nvGrpSpPr>
              <p:grpSpPr bwMode="auto">
                <a:xfrm>
                  <a:off x="2932" y="2050"/>
                  <a:ext cx="952" cy="227"/>
                  <a:chOff x="2192" y="1264"/>
                  <a:chExt cx="1179" cy="272"/>
                </a:xfrm>
              </p:grpSpPr>
              <p:sp>
                <p:nvSpPr>
                  <p:cNvPr id="41" name="AutoShape 50"/>
                  <p:cNvSpPr>
                    <a:spLocks noChangeArrowheads="1"/>
                  </p:cNvSpPr>
                  <p:nvPr/>
                </p:nvSpPr>
                <p:spPr bwMode="gray">
                  <a:xfrm>
                    <a:off x="2192" y="1264"/>
                    <a:ext cx="1179" cy="27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33CC33"/>
                      </a:gs>
                      <a:gs pos="100000">
                        <a:srgbClr val="185E18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2" name="AutoShape 51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214" y="1336"/>
                    <a:ext cx="47" cy="13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FFFF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3" name="AutoShape 52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2297" y="1327"/>
                    <a:ext cx="45" cy="137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FFFF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0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3183" y="2067"/>
                  <a:ext cx="454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HY헤드라인M" pitchFamily="18" charset="-127"/>
                      <a:ea typeface="HY헤드라인M" pitchFamily="18" charset="-127"/>
                    </a:rPr>
                    <a:t>중진공</a:t>
                  </a:r>
                </a:p>
              </p:txBody>
            </p:sp>
          </p:grpSp>
          <p:grpSp>
            <p:nvGrpSpPr>
              <p:cNvPr id="7" name="Group 103"/>
              <p:cNvGrpSpPr>
                <a:grpSpLocks/>
              </p:cNvGrpSpPr>
              <p:nvPr/>
            </p:nvGrpSpPr>
            <p:grpSpPr bwMode="auto">
              <a:xfrm>
                <a:off x="2197" y="3252"/>
                <a:ext cx="952" cy="227"/>
                <a:chOff x="2197" y="3270"/>
                <a:chExt cx="952" cy="227"/>
              </a:xfrm>
            </p:grpSpPr>
            <p:grpSp>
              <p:nvGrpSpPr>
                <p:cNvPr id="34" name="Group 55"/>
                <p:cNvGrpSpPr>
                  <a:grpSpLocks/>
                </p:cNvGrpSpPr>
                <p:nvPr/>
              </p:nvGrpSpPr>
              <p:grpSpPr bwMode="auto">
                <a:xfrm>
                  <a:off x="2197" y="3270"/>
                  <a:ext cx="952" cy="227"/>
                  <a:chOff x="3762" y="1257"/>
                  <a:chExt cx="1179" cy="272"/>
                </a:xfrm>
              </p:grpSpPr>
              <p:sp>
                <p:nvSpPr>
                  <p:cNvPr id="36" name="AutoShape 56"/>
                  <p:cNvSpPr>
                    <a:spLocks noChangeArrowheads="1"/>
                  </p:cNvSpPr>
                  <p:nvPr/>
                </p:nvSpPr>
                <p:spPr bwMode="gray">
                  <a:xfrm>
                    <a:off x="3762" y="1257"/>
                    <a:ext cx="1179" cy="27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D8CE5"/>
                      </a:gs>
                      <a:gs pos="100000">
                        <a:srgbClr val="32416A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7" name="AutoShape 57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787" y="1325"/>
                    <a:ext cx="45" cy="135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6FC5E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8" name="AutoShape 58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866" y="1325"/>
                    <a:ext cx="45" cy="135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6FC5E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35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2376" y="3288"/>
                  <a:ext cx="567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HY헤드라인M" pitchFamily="18" charset="-127"/>
                    </a:rPr>
                    <a:t>중소기업</a:t>
                  </a:r>
                </a:p>
              </p:txBody>
            </p:sp>
          </p:grpSp>
          <p:grpSp>
            <p:nvGrpSpPr>
              <p:cNvPr id="8" name="Group 102"/>
              <p:cNvGrpSpPr>
                <a:grpSpLocks/>
              </p:cNvGrpSpPr>
              <p:nvPr/>
            </p:nvGrpSpPr>
            <p:grpSpPr bwMode="auto">
              <a:xfrm>
                <a:off x="3667" y="3252"/>
                <a:ext cx="952" cy="227"/>
                <a:chOff x="3667" y="3270"/>
                <a:chExt cx="952" cy="227"/>
              </a:xfrm>
            </p:grpSpPr>
            <p:grpSp>
              <p:nvGrpSpPr>
                <p:cNvPr id="29" name="Group 61"/>
                <p:cNvGrpSpPr>
                  <a:grpSpLocks/>
                </p:cNvGrpSpPr>
                <p:nvPr/>
              </p:nvGrpSpPr>
              <p:grpSpPr bwMode="auto">
                <a:xfrm>
                  <a:off x="3667" y="3270"/>
                  <a:ext cx="952" cy="227"/>
                  <a:chOff x="600" y="1262"/>
                  <a:chExt cx="1179" cy="272"/>
                </a:xfrm>
              </p:grpSpPr>
              <p:sp>
                <p:nvSpPr>
                  <p:cNvPr id="31" name="AutoShape 62"/>
                  <p:cNvSpPr>
                    <a:spLocks noChangeArrowheads="1"/>
                  </p:cNvSpPr>
                  <p:nvPr/>
                </p:nvSpPr>
                <p:spPr bwMode="gray">
                  <a:xfrm>
                    <a:off x="600" y="1262"/>
                    <a:ext cx="1179" cy="27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6600"/>
                      </a:gs>
                      <a:gs pos="50000">
                        <a:srgbClr val="FFA76C"/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2" name="AutoShape 63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1624" y="1330"/>
                    <a:ext cx="45" cy="136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FFFF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3" name="AutoShape 64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704" y="1330"/>
                    <a:ext cx="46" cy="136"/>
                  </a:xfrm>
                  <a:prstGeom prst="octagon">
                    <a:avLst>
                      <a:gd name="adj" fmla="val 29287"/>
                    </a:avLst>
                  </a:prstGeom>
                  <a:solidFill>
                    <a:srgbClr val="FFFF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30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3802" y="3285"/>
                  <a:ext cx="680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HY헤드라인M" pitchFamily="18" charset="-127"/>
                    </a:rPr>
                    <a:t>중소기업청</a:t>
                  </a:r>
                </a:p>
              </p:txBody>
            </p:sp>
          </p:grpSp>
          <p:grpSp>
            <p:nvGrpSpPr>
              <p:cNvPr id="9" name="Group 107"/>
              <p:cNvGrpSpPr>
                <a:grpSpLocks/>
              </p:cNvGrpSpPr>
              <p:nvPr/>
            </p:nvGrpSpPr>
            <p:grpSpPr bwMode="auto">
              <a:xfrm>
                <a:off x="2867" y="2262"/>
                <a:ext cx="1086" cy="1017"/>
                <a:chOff x="2867" y="2262"/>
                <a:chExt cx="1086" cy="1017"/>
              </a:xfrm>
            </p:grpSpPr>
            <p:grpSp>
              <p:nvGrpSpPr>
                <p:cNvPr id="10" name="Group 67"/>
                <p:cNvGrpSpPr>
                  <a:grpSpLocks noChangeAspect="1"/>
                </p:cNvGrpSpPr>
                <p:nvPr/>
              </p:nvGrpSpPr>
              <p:grpSpPr bwMode="auto">
                <a:xfrm>
                  <a:off x="2867" y="2262"/>
                  <a:ext cx="1086" cy="1017"/>
                  <a:chOff x="1655" y="1647"/>
                  <a:chExt cx="2490" cy="2327"/>
                </a:xfrm>
              </p:grpSpPr>
              <p:sp>
                <p:nvSpPr>
                  <p:cNvPr id="14" name="Freeform 68"/>
                  <p:cNvSpPr>
                    <a:spLocks noChangeAspect="1"/>
                  </p:cNvSpPr>
                  <p:nvPr/>
                </p:nvSpPr>
                <p:spPr bwMode="gray">
                  <a:xfrm>
                    <a:off x="1660" y="2336"/>
                    <a:ext cx="912" cy="1231"/>
                  </a:xfrm>
                  <a:custGeom>
                    <a:avLst/>
                    <a:gdLst>
                      <a:gd name="T0" fmla="*/ 912 w 1233"/>
                      <a:gd name="T1" fmla="*/ 239 h 1764"/>
                      <a:gd name="T2" fmla="*/ 305 w 1233"/>
                      <a:gd name="T3" fmla="*/ 1231 h 1764"/>
                      <a:gd name="T4" fmla="*/ 0 w 1233"/>
                      <a:gd name="T5" fmla="*/ 856 h 1764"/>
                      <a:gd name="T6" fmla="*/ 4 w 1233"/>
                      <a:gd name="T7" fmla="*/ 766 h 1764"/>
                      <a:gd name="T8" fmla="*/ 472 w 1233"/>
                      <a:gd name="T9" fmla="*/ 0 h 1764"/>
                      <a:gd name="T10" fmla="*/ 912 w 1233"/>
                      <a:gd name="T11" fmla="*/ 239 h 1764"/>
                      <a:gd name="T12" fmla="*/ 912 w 1233"/>
                      <a:gd name="T13" fmla="*/ 239 h 176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33"/>
                      <a:gd name="T22" fmla="*/ 0 h 1764"/>
                      <a:gd name="T23" fmla="*/ 1233 w 1233"/>
                      <a:gd name="T24" fmla="*/ 1764 h 176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33" h="1764">
                        <a:moveTo>
                          <a:pt x="1233" y="343"/>
                        </a:moveTo>
                        <a:lnTo>
                          <a:pt x="413" y="1764"/>
                        </a:lnTo>
                        <a:lnTo>
                          <a:pt x="0" y="1226"/>
                        </a:lnTo>
                        <a:lnTo>
                          <a:pt x="6" y="1098"/>
                        </a:lnTo>
                        <a:lnTo>
                          <a:pt x="638" y="0"/>
                        </a:lnTo>
                        <a:lnTo>
                          <a:pt x="1233" y="343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0066CC"/>
                      </a:gs>
                      <a:gs pos="100000">
                        <a:srgbClr val="002F5E"/>
                      </a:gs>
                    </a:gsLst>
                    <a:lin ang="5400000" scaled="1"/>
                  </a:gra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5" name="Freeform 69"/>
                  <p:cNvSpPr>
                    <a:spLocks noChangeAspect="1"/>
                  </p:cNvSpPr>
                  <p:nvPr/>
                </p:nvSpPr>
                <p:spPr bwMode="gray">
                  <a:xfrm rot="7200000">
                    <a:off x="2726" y="1655"/>
                    <a:ext cx="860" cy="1305"/>
                  </a:xfrm>
                  <a:custGeom>
                    <a:avLst/>
                    <a:gdLst>
                      <a:gd name="T0" fmla="*/ 860 w 1233"/>
                      <a:gd name="T1" fmla="*/ 254 h 1764"/>
                      <a:gd name="T2" fmla="*/ 288 w 1233"/>
                      <a:gd name="T3" fmla="*/ 1305 h 1764"/>
                      <a:gd name="T4" fmla="*/ 0 w 1233"/>
                      <a:gd name="T5" fmla="*/ 907 h 1764"/>
                      <a:gd name="T6" fmla="*/ 4 w 1233"/>
                      <a:gd name="T7" fmla="*/ 812 h 1764"/>
                      <a:gd name="T8" fmla="*/ 445 w 1233"/>
                      <a:gd name="T9" fmla="*/ 0 h 1764"/>
                      <a:gd name="T10" fmla="*/ 860 w 1233"/>
                      <a:gd name="T11" fmla="*/ 254 h 1764"/>
                      <a:gd name="T12" fmla="*/ 860 w 1233"/>
                      <a:gd name="T13" fmla="*/ 254 h 176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33"/>
                      <a:gd name="T22" fmla="*/ 0 h 1764"/>
                      <a:gd name="T23" fmla="*/ 1233 w 1233"/>
                      <a:gd name="T24" fmla="*/ 1764 h 176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33" h="1764">
                        <a:moveTo>
                          <a:pt x="1233" y="343"/>
                        </a:moveTo>
                        <a:lnTo>
                          <a:pt x="413" y="1764"/>
                        </a:lnTo>
                        <a:lnTo>
                          <a:pt x="0" y="1226"/>
                        </a:lnTo>
                        <a:lnTo>
                          <a:pt x="6" y="1098"/>
                        </a:lnTo>
                        <a:lnTo>
                          <a:pt x="638" y="0"/>
                        </a:lnTo>
                        <a:lnTo>
                          <a:pt x="1233" y="343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85E18"/>
                      </a:gs>
                      <a:gs pos="100000">
                        <a:srgbClr val="33CC33"/>
                      </a:gs>
                    </a:gsLst>
                    <a:lin ang="5400000" scaled="1"/>
                  </a:gra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16" name="Group 7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12" y="1647"/>
                    <a:ext cx="1480" cy="1302"/>
                    <a:chOff x="1712" y="1389"/>
                    <a:chExt cx="1480" cy="1302"/>
                  </a:xfrm>
                </p:grpSpPr>
                <p:sp>
                  <p:nvSpPr>
                    <p:cNvPr id="26" name="AutoShape 71"/>
                    <p:cNvSpPr>
                      <a:spLocks noChangeAspect="1" noChangeArrowheads="1"/>
                    </p:cNvSpPr>
                    <p:nvPr/>
                  </p:nvSpPr>
                  <p:spPr bwMode="gray">
                    <a:xfrm rot="-9000000">
                      <a:off x="1712" y="2311"/>
                      <a:ext cx="908" cy="380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009900"/>
                    </a:solidFill>
                    <a:ln w="9525" algn="ctr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27" name="Freeform 72"/>
                    <p:cNvSpPr>
                      <a:spLocks noChangeAspect="1"/>
                    </p:cNvSpPr>
                    <p:nvPr/>
                  </p:nvSpPr>
                  <p:spPr bwMode="gray">
                    <a:xfrm rot="7200000">
                      <a:off x="1961" y="1810"/>
                      <a:ext cx="948" cy="508"/>
                    </a:xfrm>
                    <a:custGeom>
                      <a:avLst/>
                      <a:gdLst>
                        <a:gd name="T0" fmla="*/ 948 w 750"/>
                        <a:gd name="T1" fmla="*/ 0 h 378"/>
                        <a:gd name="T2" fmla="*/ 0 w 750"/>
                        <a:gd name="T3" fmla="*/ 0 h 378"/>
                        <a:gd name="T4" fmla="*/ 3 w 750"/>
                        <a:gd name="T5" fmla="*/ 261 h 378"/>
                        <a:gd name="T6" fmla="*/ 35 w 750"/>
                        <a:gd name="T7" fmla="*/ 508 h 378"/>
                        <a:gd name="T8" fmla="*/ 948 w 750"/>
                        <a:gd name="T9" fmla="*/ 508 h 378"/>
                        <a:gd name="T10" fmla="*/ 948 w 750"/>
                        <a:gd name="T11" fmla="*/ 0 h 378"/>
                        <a:gd name="T12" fmla="*/ 948 w 750"/>
                        <a:gd name="T13" fmla="*/ 0 h 378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750"/>
                        <a:gd name="T22" fmla="*/ 0 h 378"/>
                        <a:gd name="T23" fmla="*/ 750 w 750"/>
                        <a:gd name="T24" fmla="*/ 378 h 378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750" h="378">
                          <a:moveTo>
                            <a:pt x="750" y="0"/>
                          </a:moveTo>
                          <a:lnTo>
                            <a:pt x="0" y="0"/>
                          </a:lnTo>
                          <a:lnTo>
                            <a:pt x="2" y="194"/>
                          </a:lnTo>
                          <a:lnTo>
                            <a:pt x="28" y="378"/>
                          </a:lnTo>
                          <a:lnTo>
                            <a:pt x="750" y="378"/>
                          </a:lnTo>
                          <a:lnTo>
                            <a:pt x="750" y="0"/>
                          </a:ln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0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28" name="Freeform 73"/>
                    <p:cNvSpPr>
                      <a:spLocks noChangeAspect="1"/>
                    </p:cNvSpPr>
                    <p:nvPr/>
                  </p:nvSpPr>
                  <p:spPr bwMode="gray">
                    <a:xfrm rot="7200000">
                      <a:off x="2637" y="1226"/>
                      <a:ext cx="392" cy="718"/>
                    </a:xfrm>
                    <a:custGeom>
                      <a:avLst/>
                      <a:gdLst>
                        <a:gd name="T0" fmla="*/ 392 w 495"/>
                        <a:gd name="T1" fmla="*/ 211 h 971"/>
                        <a:gd name="T2" fmla="*/ 392 w 495"/>
                        <a:gd name="T3" fmla="*/ 718 h 971"/>
                        <a:gd name="T4" fmla="*/ 366 w 495"/>
                        <a:gd name="T5" fmla="*/ 713 h 971"/>
                        <a:gd name="T6" fmla="*/ 341 w 495"/>
                        <a:gd name="T7" fmla="*/ 705 h 971"/>
                        <a:gd name="T8" fmla="*/ 318 w 495"/>
                        <a:gd name="T9" fmla="*/ 688 h 971"/>
                        <a:gd name="T10" fmla="*/ 295 w 495"/>
                        <a:gd name="T11" fmla="*/ 664 h 971"/>
                        <a:gd name="T12" fmla="*/ 268 w 495"/>
                        <a:gd name="T13" fmla="*/ 632 h 971"/>
                        <a:gd name="T14" fmla="*/ 242 w 495"/>
                        <a:gd name="T15" fmla="*/ 592 h 971"/>
                        <a:gd name="T16" fmla="*/ 214 w 495"/>
                        <a:gd name="T17" fmla="*/ 541 h 971"/>
                        <a:gd name="T18" fmla="*/ 180 w 495"/>
                        <a:gd name="T19" fmla="*/ 479 h 971"/>
                        <a:gd name="T20" fmla="*/ 145 w 495"/>
                        <a:gd name="T21" fmla="*/ 410 h 971"/>
                        <a:gd name="T22" fmla="*/ 102 w 495"/>
                        <a:gd name="T23" fmla="*/ 324 h 971"/>
                        <a:gd name="T24" fmla="*/ 76 w 495"/>
                        <a:gd name="T25" fmla="*/ 273 h 971"/>
                        <a:gd name="T26" fmla="*/ 23 w 495"/>
                        <a:gd name="T27" fmla="*/ 156 h 971"/>
                        <a:gd name="T28" fmla="*/ 2 w 495"/>
                        <a:gd name="T29" fmla="*/ 94 h 971"/>
                        <a:gd name="T30" fmla="*/ 0 w 495"/>
                        <a:gd name="T31" fmla="*/ 44 h 971"/>
                        <a:gd name="T32" fmla="*/ 12 w 495"/>
                        <a:gd name="T33" fmla="*/ 0 h 971"/>
                        <a:gd name="T34" fmla="*/ 12 w 495"/>
                        <a:gd name="T35" fmla="*/ 32 h 971"/>
                        <a:gd name="T36" fmla="*/ 12 w 495"/>
                        <a:gd name="T37" fmla="*/ 53 h 971"/>
                        <a:gd name="T38" fmla="*/ 12 w 495"/>
                        <a:gd name="T39" fmla="*/ 73 h 971"/>
                        <a:gd name="T40" fmla="*/ 14 w 495"/>
                        <a:gd name="T41" fmla="*/ 93 h 971"/>
                        <a:gd name="T42" fmla="*/ 23 w 495"/>
                        <a:gd name="T43" fmla="*/ 120 h 971"/>
                        <a:gd name="T44" fmla="*/ 42 w 495"/>
                        <a:gd name="T45" fmla="*/ 146 h 971"/>
                        <a:gd name="T46" fmla="*/ 67 w 495"/>
                        <a:gd name="T47" fmla="*/ 171 h 971"/>
                        <a:gd name="T48" fmla="*/ 99 w 495"/>
                        <a:gd name="T49" fmla="*/ 192 h 971"/>
                        <a:gd name="T50" fmla="*/ 143 w 495"/>
                        <a:gd name="T51" fmla="*/ 206 h 971"/>
                        <a:gd name="T52" fmla="*/ 194 w 495"/>
                        <a:gd name="T53" fmla="*/ 209 h 971"/>
                        <a:gd name="T54" fmla="*/ 392 w 495"/>
                        <a:gd name="T55" fmla="*/ 211 h 971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w 495"/>
                        <a:gd name="T85" fmla="*/ 0 h 971"/>
                        <a:gd name="T86" fmla="*/ 495 w 495"/>
                        <a:gd name="T87" fmla="*/ 971 h 971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T84" t="T85" r="T86" b="T87"/>
                      <a:pathLst>
                        <a:path w="495" h="971">
                          <a:moveTo>
                            <a:pt x="495" y="285"/>
                          </a:moveTo>
                          <a:lnTo>
                            <a:pt x="495" y="971"/>
                          </a:lnTo>
                          <a:lnTo>
                            <a:pt x="462" y="964"/>
                          </a:lnTo>
                          <a:lnTo>
                            <a:pt x="430" y="953"/>
                          </a:lnTo>
                          <a:lnTo>
                            <a:pt x="401" y="931"/>
                          </a:lnTo>
                          <a:lnTo>
                            <a:pt x="372" y="898"/>
                          </a:lnTo>
                          <a:lnTo>
                            <a:pt x="339" y="855"/>
                          </a:lnTo>
                          <a:lnTo>
                            <a:pt x="306" y="801"/>
                          </a:lnTo>
                          <a:lnTo>
                            <a:pt x="270" y="732"/>
                          </a:lnTo>
                          <a:lnTo>
                            <a:pt x="227" y="648"/>
                          </a:lnTo>
                          <a:lnTo>
                            <a:pt x="183" y="554"/>
                          </a:lnTo>
                          <a:lnTo>
                            <a:pt x="129" y="438"/>
                          </a:lnTo>
                          <a:lnTo>
                            <a:pt x="96" y="369"/>
                          </a:lnTo>
                          <a:lnTo>
                            <a:pt x="29" y="211"/>
                          </a:lnTo>
                          <a:lnTo>
                            <a:pt x="2" y="127"/>
                          </a:lnTo>
                          <a:lnTo>
                            <a:pt x="0" y="60"/>
                          </a:lnTo>
                          <a:lnTo>
                            <a:pt x="15" y="0"/>
                          </a:lnTo>
                          <a:lnTo>
                            <a:pt x="15" y="43"/>
                          </a:lnTo>
                          <a:lnTo>
                            <a:pt x="15" y="72"/>
                          </a:lnTo>
                          <a:lnTo>
                            <a:pt x="15" y="99"/>
                          </a:lnTo>
                          <a:lnTo>
                            <a:pt x="18" y="126"/>
                          </a:lnTo>
                          <a:lnTo>
                            <a:pt x="29" y="162"/>
                          </a:lnTo>
                          <a:lnTo>
                            <a:pt x="53" y="198"/>
                          </a:lnTo>
                          <a:lnTo>
                            <a:pt x="85" y="231"/>
                          </a:lnTo>
                          <a:lnTo>
                            <a:pt x="125" y="260"/>
                          </a:lnTo>
                          <a:lnTo>
                            <a:pt x="180" y="278"/>
                          </a:lnTo>
                          <a:lnTo>
                            <a:pt x="245" y="282"/>
                          </a:lnTo>
                          <a:lnTo>
                            <a:pt x="495" y="285"/>
                          </a:ln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0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17" name="Freeform 74"/>
                  <p:cNvSpPr>
                    <a:spLocks noChangeAspect="1"/>
                  </p:cNvSpPr>
                  <p:nvPr/>
                </p:nvSpPr>
                <p:spPr bwMode="gray">
                  <a:xfrm rot="-7200000">
                    <a:off x="2798" y="2823"/>
                    <a:ext cx="860" cy="1305"/>
                  </a:xfrm>
                  <a:custGeom>
                    <a:avLst/>
                    <a:gdLst>
                      <a:gd name="T0" fmla="*/ 860 w 1233"/>
                      <a:gd name="T1" fmla="*/ 254 h 1764"/>
                      <a:gd name="T2" fmla="*/ 288 w 1233"/>
                      <a:gd name="T3" fmla="*/ 1305 h 1764"/>
                      <a:gd name="T4" fmla="*/ 0 w 1233"/>
                      <a:gd name="T5" fmla="*/ 907 h 1764"/>
                      <a:gd name="T6" fmla="*/ 4 w 1233"/>
                      <a:gd name="T7" fmla="*/ 812 h 1764"/>
                      <a:gd name="T8" fmla="*/ 445 w 1233"/>
                      <a:gd name="T9" fmla="*/ 0 h 1764"/>
                      <a:gd name="T10" fmla="*/ 860 w 1233"/>
                      <a:gd name="T11" fmla="*/ 254 h 1764"/>
                      <a:gd name="T12" fmla="*/ 860 w 1233"/>
                      <a:gd name="T13" fmla="*/ 254 h 176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33"/>
                      <a:gd name="T22" fmla="*/ 0 h 1764"/>
                      <a:gd name="T23" fmla="*/ 1233 w 1233"/>
                      <a:gd name="T24" fmla="*/ 1764 h 176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33" h="1764">
                        <a:moveTo>
                          <a:pt x="1233" y="343"/>
                        </a:moveTo>
                        <a:lnTo>
                          <a:pt x="413" y="1764"/>
                        </a:lnTo>
                        <a:lnTo>
                          <a:pt x="0" y="1226"/>
                        </a:lnTo>
                        <a:lnTo>
                          <a:pt x="6" y="1098"/>
                        </a:lnTo>
                        <a:lnTo>
                          <a:pt x="638" y="0"/>
                        </a:lnTo>
                        <a:lnTo>
                          <a:pt x="1233" y="343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FF6600"/>
                      </a:gs>
                      <a:gs pos="100000">
                        <a:srgbClr val="762F00"/>
                      </a:gs>
                    </a:gsLst>
                    <a:lin ang="0" scaled="1"/>
                  </a:gra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18" name="Group 7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849" y="2249"/>
                    <a:ext cx="1296" cy="1381"/>
                    <a:chOff x="2854" y="1996"/>
                    <a:chExt cx="1296" cy="1381"/>
                  </a:xfrm>
                </p:grpSpPr>
                <p:sp>
                  <p:nvSpPr>
                    <p:cNvPr id="23" name="AutoShape 76"/>
                    <p:cNvSpPr>
                      <a:spLocks noChangeAspect="1" noChangeArrowheads="1"/>
                    </p:cNvSpPr>
                    <p:nvPr/>
                  </p:nvSpPr>
                  <p:spPr bwMode="gray">
                    <a:xfrm rot="-1800000">
                      <a:off x="2854" y="1996"/>
                      <a:ext cx="906" cy="380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6600"/>
                    </a:solidFill>
                    <a:ln w="9525" algn="ctr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24" name="Freeform 77"/>
                    <p:cNvSpPr>
                      <a:spLocks noChangeAspect="1"/>
                    </p:cNvSpPr>
                    <p:nvPr/>
                  </p:nvSpPr>
                  <p:spPr bwMode="gray">
                    <a:xfrm rot="-7200000">
                      <a:off x="3102" y="2371"/>
                      <a:ext cx="948" cy="507"/>
                    </a:xfrm>
                    <a:custGeom>
                      <a:avLst/>
                      <a:gdLst>
                        <a:gd name="T0" fmla="*/ 948 w 750"/>
                        <a:gd name="T1" fmla="*/ 0 h 378"/>
                        <a:gd name="T2" fmla="*/ 0 w 750"/>
                        <a:gd name="T3" fmla="*/ 0 h 378"/>
                        <a:gd name="T4" fmla="*/ 3 w 750"/>
                        <a:gd name="T5" fmla="*/ 260 h 378"/>
                        <a:gd name="T6" fmla="*/ 35 w 750"/>
                        <a:gd name="T7" fmla="*/ 507 h 378"/>
                        <a:gd name="T8" fmla="*/ 948 w 750"/>
                        <a:gd name="T9" fmla="*/ 507 h 378"/>
                        <a:gd name="T10" fmla="*/ 948 w 750"/>
                        <a:gd name="T11" fmla="*/ 0 h 378"/>
                        <a:gd name="T12" fmla="*/ 948 w 750"/>
                        <a:gd name="T13" fmla="*/ 0 h 378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750"/>
                        <a:gd name="T22" fmla="*/ 0 h 378"/>
                        <a:gd name="T23" fmla="*/ 750 w 750"/>
                        <a:gd name="T24" fmla="*/ 378 h 378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750" h="378">
                          <a:moveTo>
                            <a:pt x="750" y="0"/>
                          </a:moveTo>
                          <a:lnTo>
                            <a:pt x="0" y="0"/>
                          </a:lnTo>
                          <a:lnTo>
                            <a:pt x="2" y="194"/>
                          </a:lnTo>
                          <a:lnTo>
                            <a:pt x="28" y="378"/>
                          </a:lnTo>
                          <a:lnTo>
                            <a:pt x="750" y="378"/>
                          </a:lnTo>
                          <a:lnTo>
                            <a:pt x="750" y="0"/>
                          </a:lnTo>
                          <a:close/>
                        </a:path>
                      </a:pathLst>
                    </a:custGeom>
                    <a:solidFill>
                      <a:srgbClr val="FF6600"/>
                    </a:solidFill>
                    <a:ln w="0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25" name="Freeform 78"/>
                    <p:cNvSpPr>
                      <a:spLocks noChangeAspect="1"/>
                    </p:cNvSpPr>
                    <p:nvPr/>
                  </p:nvSpPr>
                  <p:spPr bwMode="gray">
                    <a:xfrm rot="-7200000">
                      <a:off x="3618" y="2845"/>
                      <a:ext cx="346" cy="718"/>
                    </a:xfrm>
                    <a:custGeom>
                      <a:avLst/>
                      <a:gdLst>
                        <a:gd name="T0" fmla="*/ 346 w 495"/>
                        <a:gd name="T1" fmla="*/ 211 h 971"/>
                        <a:gd name="T2" fmla="*/ 346 w 495"/>
                        <a:gd name="T3" fmla="*/ 718 h 971"/>
                        <a:gd name="T4" fmla="*/ 323 w 495"/>
                        <a:gd name="T5" fmla="*/ 713 h 971"/>
                        <a:gd name="T6" fmla="*/ 301 w 495"/>
                        <a:gd name="T7" fmla="*/ 705 h 971"/>
                        <a:gd name="T8" fmla="*/ 280 w 495"/>
                        <a:gd name="T9" fmla="*/ 688 h 971"/>
                        <a:gd name="T10" fmla="*/ 260 w 495"/>
                        <a:gd name="T11" fmla="*/ 664 h 971"/>
                        <a:gd name="T12" fmla="*/ 237 w 495"/>
                        <a:gd name="T13" fmla="*/ 632 h 971"/>
                        <a:gd name="T14" fmla="*/ 214 w 495"/>
                        <a:gd name="T15" fmla="*/ 592 h 971"/>
                        <a:gd name="T16" fmla="*/ 189 w 495"/>
                        <a:gd name="T17" fmla="*/ 541 h 971"/>
                        <a:gd name="T18" fmla="*/ 159 w 495"/>
                        <a:gd name="T19" fmla="*/ 479 h 971"/>
                        <a:gd name="T20" fmla="*/ 128 w 495"/>
                        <a:gd name="T21" fmla="*/ 410 h 971"/>
                        <a:gd name="T22" fmla="*/ 90 w 495"/>
                        <a:gd name="T23" fmla="*/ 324 h 971"/>
                        <a:gd name="T24" fmla="*/ 67 w 495"/>
                        <a:gd name="T25" fmla="*/ 273 h 971"/>
                        <a:gd name="T26" fmla="*/ 20 w 495"/>
                        <a:gd name="T27" fmla="*/ 156 h 971"/>
                        <a:gd name="T28" fmla="*/ 1 w 495"/>
                        <a:gd name="T29" fmla="*/ 94 h 971"/>
                        <a:gd name="T30" fmla="*/ 0 w 495"/>
                        <a:gd name="T31" fmla="*/ 44 h 971"/>
                        <a:gd name="T32" fmla="*/ 10 w 495"/>
                        <a:gd name="T33" fmla="*/ 0 h 971"/>
                        <a:gd name="T34" fmla="*/ 10 w 495"/>
                        <a:gd name="T35" fmla="*/ 32 h 971"/>
                        <a:gd name="T36" fmla="*/ 10 w 495"/>
                        <a:gd name="T37" fmla="*/ 53 h 971"/>
                        <a:gd name="T38" fmla="*/ 10 w 495"/>
                        <a:gd name="T39" fmla="*/ 73 h 971"/>
                        <a:gd name="T40" fmla="*/ 13 w 495"/>
                        <a:gd name="T41" fmla="*/ 93 h 971"/>
                        <a:gd name="T42" fmla="*/ 20 w 495"/>
                        <a:gd name="T43" fmla="*/ 120 h 971"/>
                        <a:gd name="T44" fmla="*/ 37 w 495"/>
                        <a:gd name="T45" fmla="*/ 146 h 971"/>
                        <a:gd name="T46" fmla="*/ 59 w 495"/>
                        <a:gd name="T47" fmla="*/ 171 h 971"/>
                        <a:gd name="T48" fmla="*/ 87 w 495"/>
                        <a:gd name="T49" fmla="*/ 192 h 971"/>
                        <a:gd name="T50" fmla="*/ 126 w 495"/>
                        <a:gd name="T51" fmla="*/ 206 h 971"/>
                        <a:gd name="T52" fmla="*/ 171 w 495"/>
                        <a:gd name="T53" fmla="*/ 209 h 971"/>
                        <a:gd name="T54" fmla="*/ 346 w 495"/>
                        <a:gd name="T55" fmla="*/ 211 h 971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w 495"/>
                        <a:gd name="T85" fmla="*/ 0 h 971"/>
                        <a:gd name="T86" fmla="*/ 495 w 495"/>
                        <a:gd name="T87" fmla="*/ 971 h 971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T84" t="T85" r="T86" b="T87"/>
                      <a:pathLst>
                        <a:path w="495" h="971">
                          <a:moveTo>
                            <a:pt x="495" y="285"/>
                          </a:moveTo>
                          <a:lnTo>
                            <a:pt x="495" y="971"/>
                          </a:lnTo>
                          <a:lnTo>
                            <a:pt x="462" y="964"/>
                          </a:lnTo>
                          <a:lnTo>
                            <a:pt x="430" y="953"/>
                          </a:lnTo>
                          <a:lnTo>
                            <a:pt x="401" y="931"/>
                          </a:lnTo>
                          <a:lnTo>
                            <a:pt x="372" y="898"/>
                          </a:lnTo>
                          <a:lnTo>
                            <a:pt x="339" y="855"/>
                          </a:lnTo>
                          <a:lnTo>
                            <a:pt x="306" y="801"/>
                          </a:lnTo>
                          <a:lnTo>
                            <a:pt x="270" y="732"/>
                          </a:lnTo>
                          <a:lnTo>
                            <a:pt x="227" y="648"/>
                          </a:lnTo>
                          <a:lnTo>
                            <a:pt x="183" y="554"/>
                          </a:lnTo>
                          <a:lnTo>
                            <a:pt x="129" y="438"/>
                          </a:lnTo>
                          <a:lnTo>
                            <a:pt x="96" y="369"/>
                          </a:lnTo>
                          <a:lnTo>
                            <a:pt x="29" y="211"/>
                          </a:lnTo>
                          <a:lnTo>
                            <a:pt x="2" y="127"/>
                          </a:lnTo>
                          <a:lnTo>
                            <a:pt x="0" y="60"/>
                          </a:lnTo>
                          <a:lnTo>
                            <a:pt x="15" y="0"/>
                          </a:lnTo>
                          <a:lnTo>
                            <a:pt x="15" y="43"/>
                          </a:lnTo>
                          <a:lnTo>
                            <a:pt x="15" y="72"/>
                          </a:lnTo>
                          <a:lnTo>
                            <a:pt x="15" y="99"/>
                          </a:lnTo>
                          <a:lnTo>
                            <a:pt x="18" y="126"/>
                          </a:lnTo>
                          <a:lnTo>
                            <a:pt x="29" y="162"/>
                          </a:lnTo>
                          <a:lnTo>
                            <a:pt x="53" y="198"/>
                          </a:lnTo>
                          <a:lnTo>
                            <a:pt x="85" y="231"/>
                          </a:lnTo>
                          <a:lnTo>
                            <a:pt x="125" y="260"/>
                          </a:lnTo>
                          <a:lnTo>
                            <a:pt x="180" y="278"/>
                          </a:lnTo>
                          <a:lnTo>
                            <a:pt x="245" y="282"/>
                          </a:lnTo>
                          <a:lnTo>
                            <a:pt x="495" y="285"/>
                          </a:lnTo>
                          <a:close/>
                        </a:path>
                      </a:pathLst>
                    </a:custGeom>
                    <a:solidFill>
                      <a:srgbClr val="FF6600"/>
                    </a:solidFill>
                    <a:ln w="0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grpSp>
                <p:nvGrpSpPr>
                  <p:cNvPr id="19" name="Group 7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655" y="3095"/>
                    <a:ext cx="1571" cy="879"/>
                    <a:chOff x="1655" y="2837"/>
                    <a:chExt cx="1571" cy="879"/>
                  </a:xfrm>
                </p:grpSpPr>
                <p:sp>
                  <p:nvSpPr>
                    <p:cNvPr id="20" name="Freeform 80"/>
                    <p:cNvSpPr>
                      <a:spLocks noChangeAspect="1"/>
                    </p:cNvSpPr>
                    <p:nvPr/>
                  </p:nvSpPr>
                  <p:spPr bwMode="gray">
                    <a:xfrm>
                      <a:off x="1655" y="2837"/>
                      <a:ext cx="366" cy="692"/>
                    </a:xfrm>
                    <a:custGeom>
                      <a:avLst/>
                      <a:gdLst>
                        <a:gd name="T0" fmla="*/ 366 w 495"/>
                        <a:gd name="T1" fmla="*/ 203 h 971"/>
                        <a:gd name="T2" fmla="*/ 366 w 495"/>
                        <a:gd name="T3" fmla="*/ 692 h 971"/>
                        <a:gd name="T4" fmla="*/ 342 w 495"/>
                        <a:gd name="T5" fmla="*/ 687 h 971"/>
                        <a:gd name="T6" fmla="*/ 318 w 495"/>
                        <a:gd name="T7" fmla="*/ 679 h 971"/>
                        <a:gd name="T8" fmla="*/ 296 w 495"/>
                        <a:gd name="T9" fmla="*/ 663 h 971"/>
                        <a:gd name="T10" fmla="*/ 275 w 495"/>
                        <a:gd name="T11" fmla="*/ 640 h 971"/>
                        <a:gd name="T12" fmla="*/ 251 w 495"/>
                        <a:gd name="T13" fmla="*/ 609 h 971"/>
                        <a:gd name="T14" fmla="*/ 226 w 495"/>
                        <a:gd name="T15" fmla="*/ 571 h 971"/>
                        <a:gd name="T16" fmla="*/ 200 w 495"/>
                        <a:gd name="T17" fmla="*/ 522 h 971"/>
                        <a:gd name="T18" fmla="*/ 168 w 495"/>
                        <a:gd name="T19" fmla="*/ 462 h 971"/>
                        <a:gd name="T20" fmla="*/ 135 w 495"/>
                        <a:gd name="T21" fmla="*/ 395 h 971"/>
                        <a:gd name="T22" fmla="*/ 95 w 495"/>
                        <a:gd name="T23" fmla="*/ 312 h 971"/>
                        <a:gd name="T24" fmla="*/ 71 w 495"/>
                        <a:gd name="T25" fmla="*/ 263 h 971"/>
                        <a:gd name="T26" fmla="*/ 21 w 495"/>
                        <a:gd name="T27" fmla="*/ 150 h 971"/>
                        <a:gd name="T28" fmla="*/ 1 w 495"/>
                        <a:gd name="T29" fmla="*/ 91 h 971"/>
                        <a:gd name="T30" fmla="*/ 0 w 495"/>
                        <a:gd name="T31" fmla="*/ 43 h 971"/>
                        <a:gd name="T32" fmla="*/ 11 w 495"/>
                        <a:gd name="T33" fmla="*/ 0 h 971"/>
                        <a:gd name="T34" fmla="*/ 11 w 495"/>
                        <a:gd name="T35" fmla="*/ 31 h 971"/>
                        <a:gd name="T36" fmla="*/ 11 w 495"/>
                        <a:gd name="T37" fmla="*/ 51 h 971"/>
                        <a:gd name="T38" fmla="*/ 11 w 495"/>
                        <a:gd name="T39" fmla="*/ 71 h 971"/>
                        <a:gd name="T40" fmla="*/ 13 w 495"/>
                        <a:gd name="T41" fmla="*/ 90 h 971"/>
                        <a:gd name="T42" fmla="*/ 21 w 495"/>
                        <a:gd name="T43" fmla="*/ 115 h 971"/>
                        <a:gd name="T44" fmla="*/ 39 w 495"/>
                        <a:gd name="T45" fmla="*/ 141 h 971"/>
                        <a:gd name="T46" fmla="*/ 63 w 495"/>
                        <a:gd name="T47" fmla="*/ 165 h 971"/>
                        <a:gd name="T48" fmla="*/ 92 w 495"/>
                        <a:gd name="T49" fmla="*/ 185 h 971"/>
                        <a:gd name="T50" fmla="*/ 133 w 495"/>
                        <a:gd name="T51" fmla="*/ 198 h 971"/>
                        <a:gd name="T52" fmla="*/ 181 w 495"/>
                        <a:gd name="T53" fmla="*/ 201 h 971"/>
                        <a:gd name="T54" fmla="*/ 366 w 495"/>
                        <a:gd name="T55" fmla="*/ 203 h 971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w 495"/>
                        <a:gd name="T85" fmla="*/ 0 h 971"/>
                        <a:gd name="T86" fmla="*/ 495 w 495"/>
                        <a:gd name="T87" fmla="*/ 971 h 971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T84" t="T85" r="T86" b="T87"/>
                      <a:pathLst>
                        <a:path w="495" h="971">
                          <a:moveTo>
                            <a:pt x="495" y="285"/>
                          </a:moveTo>
                          <a:lnTo>
                            <a:pt x="495" y="971"/>
                          </a:lnTo>
                          <a:lnTo>
                            <a:pt x="462" y="964"/>
                          </a:lnTo>
                          <a:lnTo>
                            <a:pt x="430" y="953"/>
                          </a:lnTo>
                          <a:lnTo>
                            <a:pt x="401" y="931"/>
                          </a:lnTo>
                          <a:lnTo>
                            <a:pt x="372" y="898"/>
                          </a:lnTo>
                          <a:lnTo>
                            <a:pt x="339" y="855"/>
                          </a:lnTo>
                          <a:lnTo>
                            <a:pt x="306" y="801"/>
                          </a:lnTo>
                          <a:lnTo>
                            <a:pt x="270" y="732"/>
                          </a:lnTo>
                          <a:lnTo>
                            <a:pt x="227" y="648"/>
                          </a:lnTo>
                          <a:lnTo>
                            <a:pt x="183" y="554"/>
                          </a:lnTo>
                          <a:lnTo>
                            <a:pt x="129" y="438"/>
                          </a:lnTo>
                          <a:lnTo>
                            <a:pt x="96" y="369"/>
                          </a:lnTo>
                          <a:lnTo>
                            <a:pt x="29" y="211"/>
                          </a:lnTo>
                          <a:lnTo>
                            <a:pt x="2" y="127"/>
                          </a:lnTo>
                          <a:lnTo>
                            <a:pt x="0" y="60"/>
                          </a:lnTo>
                          <a:lnTo>
                            <a:pt x="15" y="0"/>
                          </a:lnTo>
                          <a:lnTo>
                            <a:pt x="15" y="43"/>
                          </a:lnTo>
                          <a:lnTo>
                            <a:pt x="15" y="72"/>
                          </a:lnTo>
                          <a:lnTo>
                            <a:pt x="15" y="99"/>
                          </a:lnTo>
                          <a:lnTo>
                            <a:pt x="18" y="126"/>
                          </a:lnTo>
                          <a:lnTo>
                            <a:pt x="29" y="162"/>
                          </a:lnTo>
                          <a:lnTo>
                            <a:pt x="53" y="198"/>
                          </a:lnTo>
                          <a:lnTo>
                            <a:pt x="85" y="231"/>
                          </a:lnTo>
                          <a:lnTo>
                            <a:pt x="125" y="260"/>
                          </a:lnTo>
                          <a:lnTo>
                            <a:pt x="180" y="278"/>
                          </a:lnTo>
                          <a:lnTo>
                            <a:pt x="245" y="282"/>
                          </a:lnTo>
                          <a:lnTo>
                            <a:pt x="495" y="285"/>
                          </a:lnTo>
                          <a:close/>
                        </a:path>
                      </a:pathLst>
                    </a:custGeom>
                    <a:solidFill>
                      <a:srgbClr val="0066CC"/>
                    </a:solidFill>
                    <a:ln w="0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21" name="AutoShape 81"/>
                    <p:cNvSpPr>
                      <a:spLocks noChangeAspect="1" noChangeArrowheads="1"/>
                    </p:cNvSpPr>
                    <p:nvPr/>
                  </p:nvSpPr>
                  <p:spPr bwMode="gray">
                    <a:xfrm rot="5400000">
                      <a:off x="2589" y="3078"/>
                      <a:ext cx="872" cy="403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0066CC"/>
                    </a:solidFill>
                    <a:ln w="9525" algn="ctr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22" name="Freeform 82"/>
                    <p:cNvSpPr>
                      <a:spLocks noChangeAspect="1"/>
                    </p:cNvSpPr>
                    <p:nvPr/>
                  </p:nvSpPr>
                  <p:spPr bwMode="gray">
                    <a:xfrm>
                      <a:off x="1985" y="3040"/>
                      <a:ext cx="1005" cy="489"/>
                    </a:xfrm>
                    <a:custGeom>
                      <a:avLst/>
                      <a:gdLst>
                        <a:gd name="T0" fmla="*/ 1005 w 750"/>
                        <a:gd name="T1" fmla="*/ 0 h 378"/>
                        <a:gd name="T2" fmla="*/ 0 w 750"/>
                        <a:gd name="T3" fmla="*/ 0 h 378"/>
                        <a:gd name="T4" fmla="*/ 3 w 750"/>
                        <a:gd name="T5" fmla="*/ 251 h 378"/>
                        <a:gd name="T6" fmla="*/ 38 w 750"/>
                        <a:gd name="T7" fmla="*/ 489 h 378"/>
                        <a:gd name="T8" fmla="*/ 1005 w 750"/>
                        <a:gd name="T9" fmla="*/ 489 h 378"/>
                        <a:gd name="T10" fmla="*/ 1005 w 750"/>
                        <a:gd name="T11" fmla="*/ 0 h 378"/>
                        <a:gd name="T12" fmla="*/ 1005 w 750"/>
                        <a:gd name="T13" fmla="*/ 0 h 378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750"/>
                        <a:gd name="T22" fmla="*/ 0 h 378"/>
                        <a:gd name="T23" fmla="*/ 750 w 750"/>
                        <a:gd name="T24" fmla="*/ 378 h 378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750" h="378">
                          <a:moveTo>
                            <a:pt x="750" y="0"/>
                          </a:moveTo>
                          <a:lnTo>
                            <a:pt x="0" y="0"/>
                          </a:lnTo>
                          <a:lnTo>
                            <a:pt x="2" y="194"/>
                          </a:lnTo>
                          <a:lnTo>
                            <a:pt x="28" y="378"/>
                          </a:lnTo>
                          <a:lnTo>
                            <a:pt x="750" y="378"/>
                          </a:lnTo>
                          <a:lnTo>
                            <a:pt x="750" y="0"/>
                          </a:lnTo>
                          <a:close/>
                        </a:path>
                      </a:pathLst>
                    </a:custGeom>
                    <a:solidFill>
                      <a:srgbClr val="0066CC"/>
                    </a:solidFill>
                    <a:ln w="0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</p:grpSp>
            <p:sp>
              <p:nvSpPr>
                <p:cNvPr id="11" name="Rectangle 83"/>
                <p:cNvSpPr>
                  <a:spLocks noChangeArrowheads="1"/>
                </p:cNvSpPr>
                <p:nvPr/>
              </p:nvSpPr>
              <p:spPr bwMode="auto">
                <a:xfrm>
                  <a:off x="3586" y="2780"/>
                  <a:ext cx="30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HY헤드라인M" pitchFamily="18" charset="-127"/>
                    </a:rPr>
                    <a:t>기획</a:t>
                  </a:r>
                </a:p>
              </p:txBody>
            </p:sp>
            <p:sp>
              <p:nvSpPr>
                <p:cNvPr id="12" name="Rectangle 84"/>
                <p:cNvSpPr>
                  <a:spLocks noChangeArrowheads="1"/>
                </p:cNvSpPr>
                <p:nvPr/>
              </p:nvSpPr>
              <p:spPr bwMode="auto">
                <a:xfrm>
                  <a:off x="3083" y="2421"/>
                  <a:ext cx="308" cy="1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HY헤드라인M" pitchFamily="18" charset="-127"/>
                    </a:rPr>
                    <a:t>집행</a:t>
                  </a:r>
                </a:p>
              </p:txBody>
            </p:sp>
            <p:sp>
              <p:nvSpPr>
                <p:cNvPr id="13" name="Rectangle 85"/>
                <p:cNvSpPr>
                  <a:spLocks noChangeArrowheads="1"/>
                </p:cNvSpPr>
                <p:nvPr/>
              </p:nvSpPr>
              <p:spPr bwMode="auto">
                <a:xfrm>
                  <a:off x="2911" y="3001"/>
                  <a:ext cx="498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ea typeface="HY헤드라인M" pitchFamily="18" charset="-127"/>
                    </a:rPr>
                    <a:t>개선제안</a:t>
                  </a:r>
                </a:p>
              </p:txBody>
            </p:sp>
          </p:grpSp>
        </p:grpSp>
      </p:grpSp>
      <p:sp>
        <p:nvSpPr>
          <p:cNvPr id="45" name="WordArt 7"/>
          <p:cNvSpPr>
            <a:spLocks noChangeArrowheads="1" noChangeShapeType="1" noTextEdit="1"/>
          </p:cNvSpPr>
          <p:nvPr/>
        </p:nvSpPr>
        <p:spPr bwMode="auto">
          <a:xfrm>
            <a:off x="2546818" y="4000504"/>
            <a:ext cx="4197350" cy="854075"/>
          </a:xfrm>
          <a:prstGeom prst="rect">
            <a:avLst/>
          </a:prstGeom>
          <a:effectLst>
            <a:outerShdw blurRad="50800" dist="50800" dir="5400000" algn="ctr" rotWithShape="0">
              <a:srgbClr val="0000FF"/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ko-KR" sz="3600" i="1" kern="10" dirty="0">
                <a:ln w="9525">
                  <a:noFill/>
                  <a:round/>
                  <a:headEnd/>
                  <a:tailEnd/>
                </a:ln>
                <a:solidFill>
                  <a:srgbClr val="6666FF"/>
                </a:solidFill>
                <a:latin typeface="Arial Black"/>
              </a:rPr>
              <a:t>Thank </a:t>
            </a:r>
            <a:r>
              <a:rPr lang="en-US" altLang="ko-KR" sz="3600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6666FF"/>
                </a:solidFill>
                <a:latin typeface="Arial Black"/>
              </a:rPr>
              <a:t>you!</a:t>
            </a:r>
            <a:endParaRPr lang="ko-KR" altLang="en-US" sz="3600" i="1" kern="10" dirty="0">
              <a:ln w="9525">
                <a:noFill/>
                <a:round/>
                <a:headEnd/>
                <a:tailEnd/>
              </a:ln>
              <a:solidFill>
                <a:srgbClr val="6666FF"/>
              </a:solidFill>
              <a:latin typeface="Arial Black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500034" y="5443463"/>
            <a:ext cx="8064500" cy="636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400"/>
              </a:spcBef>
              <a:spcAft>
                <a:spcPts val="0"/>
              </a:spcAft>
              <a:buSzPct val="120000"/>
              <a:buBlip>
                <a:blip r:embed="rId2"/>
              </a:buBlip>
            </a:pPr>
            <a:r>
              <a:rPr lang="en-US" altLang="ko-KR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중소기업진흥공단 경기북부지부 산업</a:t>
            </a:r>
            <a:r>
              <a:rPr lang="en-US" altLang="ko-KR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팀</a:t>
            </a:r>
            <a:r>
              <a:rPr lang="en-US" altLang="ko-KR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금속</a:t>
            </a:r>
            <a:r>
              <a:rPr lang="en-US" altLang="ko-KR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섬유</a:t>
            </a:r>
            <a:r>
              <a:rPr lang="en-US" altLang="ko-KR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화공</a:t>
            </a:r>
            <a:r>
              <a:rPr lang="en-US" altLang="ko-KR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en-US" altLang="ko-KR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산업</a:t>
            </a:r>
            <a:r>
              <a:rPr lang="en-US" altLang="ko-KR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팀</a:t>
            </a:r>
            <a:r>
              <a:rPr lang="en-US" altLang="ko-KR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기계</a:t>
            </a:r>
            <a:r>
              <a:rPr lang="en-US" altLang="ko-KR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전기</a:t>
            </a:r>
            <a:r>
              <a:rPr lang="en-US" altLang="ko-KR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전자 기타</a:t>
            </a:r>
            <a:r>
              <a:rPr lang="en-US" altLang="ko-KR" sz="14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lvl="0"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ko-KR" altLang="en-US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Tel : </a:t>
            </a:r>
            <a:r>
              <a:rPr lang="ko-KR" altLang="en-US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산업</a:t>
            </a:r>
            <a:r>
              <a:rPr lang="en-US" altLang="ko-KR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팀 </a:t>
            </a:r>
            <a:r>
              <a:rPr lang="en-US" altLang="ko-KR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031-920-6722~6, </a:t>
            </a:r>
            <a:r>
              <a:rPr lang="ko-KR" altLang="en-US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산업</a:t>
            </a:r>
            <a:r>
              <a:rPr lang="en-US" altLang="ko-KR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팀 </a:t>
            </a:r>
            <a:r>
              <a:rPr lang="en-US" altLang="ko-KR" sz="1600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031-920-6732~6</a:t>
            </a:r>
          </a:p>
        </p:txBody>
      </p:sp>
      <p:grpSp>
        <p:nvGrpSpPr>
          <p:cNvPr id="46" name="그룹 21"/>
          <p:cNvGrpSpPr/>
          <p:nvPr/>
        </p:nvGrpSpPr>
        <p:grpSpPr>
          <a:xfrm>
            <a:off x="442883" y="5036314"/>
            <a:ext cx="8229600" cy="362407"/>
            <a:chOff x="442912" y="3857628"/>
            <a:chExt cx="8229600" cy="362407"/>
          </a:xfrm>
        </p:grpSpPr>
        <p:pic>
          <p:nvPicPr>
            <p:cNvPr id="47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2912" y="3949700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Text Box 128"/>
            <p:cNvSpPr txBox="1">
              <a:spLocks noChangeArrowheads="1"/>
            </p:cNvSpPr>
            <p:nvPr/>
          </p:nvSpPr>
          <p:spPr bwMode="auto">
            <a:xfrm>
              <a:off x="654353" y="3857628"/>
              <a:ext cx="8018159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7030A0"/>
                  </a:solidFill>
                  <a:latin typeface="HY헤드라인M" pitchFamily="18" charset="-127"/>
                  <a:ea typeface="HY헤드라인M" pitchFamily="18" charset="-127"/>
                </a:rPr>
                <a:t>신청</a:t>
              </a:r>
              <a:r>
                <a:rPr kumimoji="1" lang="en-US" altLang="ko-KR" dirty="0" smtClean="0">
                  <a:solidFill>
                    <a:srgbClr val="7030A0"/>
                  </a:solidFill>
                  <a:latin typeface="HY헤드라인M" pitchFamily="18" charset="-127"/>
                  <a:ea typeface="HY헤드라인M" pitchFamily="18" charset="-127"/>
                </a:rPr>
                <a:t>·</a:t>
              </a:r>
              <a:r>
                <a:rPr kumimoji="1" lang="ko-KR" altLang="en-US" dirty="0" smtClean="0">
                  <a:solidFill>
                    <a:srgbClr val="7030A0"/>
                  </a:solidFill>
                  <a:latin typeface="HY헤드라인M" pitchFamily="18" charset="-127"/>
                  <a:ea typeface="HY헤드라인M" pitchFamily="18" charset="-127"/>
                </a:rPr>
                <a:t>접수 및 문의처</a:t>
              </a:r>
              <a:endParaRPr kumimoji="1" lang="ko-KR" altLang="en-US" dirty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6"/>
          <p:cNvGrpSpPr/>
          <p:nvPr/>
        </p:nvGrpSpPr>
        <p:grpSpPr>
          <a:xfrm>
            <a:off x="2122820" y="1533216"/>
            <a:ext cx="5040000" cy="648000"/>
            <a:chOff x="2122820" y="1637992"/>
            <a:chExt cx="5040000" cy="648000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2122820" y="1637992"/>
              <a:ext cx="5040000" cy="648000"/>
              <a:chOff x="314" y="2207"/>
              <a:chExt cx="5153" cy="563"/>
            </a:xfrm>
          </p:grpSpPr>
          <p:pic>
            <p:nvPicPr>
              <p:cNvPr id="37" name="Picture 4" descr="1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14" y="2207"/>
                <a:ext cx="5153" cy="388"/>
              </a:xfrm>
              <a:prstGeom prst="rect">
                <a:avLst/>
              </a:prstGeom>
              <a:noFill/>
            </p:spPr>
          </p:pic>
          <p:pic>
            <p:nvPicPr>
              <p:cNvPr id="38" name="Picture 5" descr="1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33247"/>
              <a:stretch>
                <a:fillRect/>
              </a:stretch>
            </p:blipFill>
            <p:spPr bwMode="auto">
              <a:xfrm>
                <a:off x="314" y="2511"/>
                <a:ext cx="5153" cy="259"/>
              </a:xfrm>
              <a:prstGeom prst="rect">
                <a:avLst/>
              </a:prstGeom>
              <a:noFill/>
            </p:spPr>
          </p:pic>
        </p:grpSp>
        <p:sp>
          <p:nvSpPr>
            <p:cNvPr id="36" name="Text Box 7"/>
            <p:cNvSpPr txBox="1">
              <a:spLocks noChangeArrowheads="1"/>
            </p:cNvSpPr>
            <p:nvPr/>
          </p:nvSpPr>
          <p:spPr bwMode="gray">
            <a:xfrm>
              <a:off x="2294944" y="1785926"/>
              <a:ext cx="4693914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ko-KR" altLang="en-US" sz="1600" dirty="0" smtClean="0">
                  <a:solidFill>
                    <a:srgbClr val="FFFF00"/>
                  </a:solidFill>
                  <a:latin typeface="HY헤드라인M" pitchFamily="18" charset="-127"/>
                  <a:ea typeface="HY헤드라인M" pitchFamily="18" charset="-127"/>
                </a:rPr>
                <a:t>전략산업 분야에 정책자금의 </a:t>
              </a:r>
              <a:r>
                <a:rPr kumimoji="0" lang="en-US" altLang="ko-KR" sz="1600" dirty="0" smtClean="0">
                  <a:solidFill>
                    <a:srgbClr val="FFFF00"/>
                  </a:solidFill>
                  <a:latin typeface="HY헤드라인M" pitchFamily="18" charset="-127"/>
                  <a:ea typeface="HY헤드라인M" pitchFamily="18" charset="-127"/>
                </a:rPr>
                <a:t>80% </a:t>
              </a:r>
              <a:r>
                <a:rPr kumimoji="0" lang="ko-KR" altLang="en-US" sz="1600" dirty="0" smtClean="0">
                  <a:solidFill>
                    <a:srgbClr val="FFFF00"/>
                  </a:solidFill>
                  <a:latin typeface="HY헤드라인M" pitchFamily="18" charset="-127"/>
                  <a:ea typeface="HY헤드라인M" pitchFamily="18" charset="-127"/>
                </a:rPr>
                <a:t>이상 중점 공급</a:t>
              </a:r>
              <a:endParaRPr kumimoji="0" lang="en-US" altLang="ko-KR" sz="1600" dirty="0">
                <a:solidFill>
                  <a:srgbClr val="FFFF0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13" name="그룹 42"/>
          <p:cNvGrpSpPr/>
          <p:nvPr/>
        </p:nvGrpSpPr>
        <p:grpSpPr>
          <a:xfrm>
            <a:off x="442885" y="1038205"/>
            <a:ext cx="5557874" cy="400110"/>
            <a:chOff x="442885" y="1038205"/>
            <a:chExt cx="5557874" cy="400110"/>
          </a:xfrm>
        </p:grpSpPr>
        <p:pic>
          <p:nvPicPr>
            <p:cNvPr id="47" name="Picture 127" descr="FIR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2885" y="1130277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Text Box 128"/>
            <p:cNvSpPr txBox="1">
              <a:spLocks noChangeArrowheads="1"/>
            </p:cNvSpPr>
            <p:nvPr/>
          </p:nvSpPr>
          <p:spPr bwMode="auto">
            <a:xfrm>
              <a:off x="654326" y="1038205"/>
              <a:ext cx="534643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2011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년도 정책자금 </a:t>
              </a:r>
              <a:r>
                <a:rPr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융자사업 추진방향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0957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융자사업 추진방향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2" name="Text Box 186"/>
          <p:cNvSpPr txBox="1">
            <a:spLocks noChangeArrowheads="1"/>
          </p:cNvSpPr>
          <p:nvPr/>
        </p:nvSpPr>
        <p:spPr bwMode="auto">
          <a:xfrm>
            <a:off x="6696026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grpSp>
        <p:nvGrpSpPr>
          <p:cNvPr id="44" name="그룹 43"/>
          <p:cNvGrpSpPr>
            <a:grpSpLocks/>
          </p:cNvGrpSpPr>
          <p:nvPr/>
        </p:nvGrpSpPr>
        <p:grpSpPr>
          <a:xfrm>
            <a:off x="4784544" y="4343644"/>
            <a:ext cx="3888000" cy="1800000"/>
            <a:chOff x="4784702" y="4415644"/>
            <a:chExt cx="3744000" cy="1728000"/>
          </a:xfrm>
        </p:grpSpPr>
        <p:grpSp>
          <p:nvGrpSpPr>
            <p:cNvPr id="45" name="그룹 85"/>
            <p:cNvGrpSpPr/>
            <p:nvPr/>
          </p:nvGrpSpPr>
          <p:grpSpPr>
            <a:xfrm>
              <a:off x="4784702" y="4415644"/>
              <a:ext cx="3744000" cy="1728000"/>
              <a:chOff x="4675160" y="4200544"/>
              <a:chExt cx="3889375" cy="1943100"/>
            </a:xfrm>
          </p:grpSpPr>
          <p:sp>
            <p:nvSpPr>
              <p:cNvPr id="50" name="Rectangle 11"/>
              <p:cNvSpPr>
                <a:spLocks noChangeArrowheads="1"/>
              </p:cNvSpPr>
              <p:nvPr/>
            </p:nvSpPr>
            <p:spPr bwMode="auto">
              <a:xfrm>
                <a:off x="4675160" y="4200544"/>
                <a:ext cx="3889375" cy="1943100"/>
              </a:xfrm>
              <a:prstGeom prst="rect">
                <a:avLst/>
              </a:prstGeom>
              <a:gradFill rotWithShape="1">
                <a:gsLst>
                  <a:gs pos="0">
                    <a:srgbClr val="A147B9">
                      <a:gamma/>
                      <a:shade val="46275"/>
                      <a:invGamma/>
                    </a:srgbClr>
                  </a:gs>
                  <a:gs pos="50000">
                    <a:srgbClr val="A147B9"/>
                  </a:gs>
                  <a:gs pos="100000">
                    <a:srgbClr val="A147B9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0" algn="ctr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Rectangle 12"/>
              <p:cNvSpPr>
                <a:spLocks noChangeArrowheads="1"/>
              </p:cNvSpPr>
              <p:nvPr/>
            </p:nvSpPr>
            <p:spPr bwMode="auto">
              <a:xfrm>
                <a:off x="4675160" y="4703781"/>
                <a:ext cx="3889375" cy="1439863"/>
              </a:xfrm>
              <a:prstGeom prst="rect">
                <a:avLst/>
              </a:prstGeom>
              <a:gradFill>
                <a:gsLst>
                  <a:gs pos="0">
                    <a:srgbClr val="CC66FF"/>
                  </a:gs>
                  <a:gs pos="50000">
                    <a:srgbClr val="CC99FF"/>
                  </a:gs>
                  <a:gs pos="100000">
                    <a:srgbClr val="CC66FF"/>
                  </a:gs>
                </a:gsLst>
                <a:lin ang="0" scaled="1"/>
              </a:gradFill>
              <a:ln w="3175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5217506" y="4486281"/>
              <a:ext cx="2883815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정책자금 성과 및 리스크 관리 강화</a:t>
              </a:r>
              <a:endParaRPr lang="ko-KR" altLang="en-US" sz="14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4800604" y="4891094"/>
              <a:ext cx="3559626" cy="11976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  <a:buBlip>
                  <a:blip r:embed="rId5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중진공 하부조직을 업종별 편제로 개편</a:t>
              </a:r>
              <a:endPara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</a:pPr>
              <a:r>
                <a:rPr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   - 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업종 중심으로 심사인력의 전문성 강화</a:t>
              </a:r>
              <a:endPara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  <a:buBlip>
                  <a:blip r:embed="rId5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리스크 관리 강화를 위해 시스템 보완</a:t>
              </a:r>
              <a:endPara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</a:pPr>
              <a:r>
                <a:rPr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   - 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기업특성에 맞는 차등지원시스템 구축</a:t>
              </a:r>
              <a:endParaRPr lang="en-US" altLang="ko-KR" sz="14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2" name="그룹 51"/>
          <p:cNvGrpSpPr>
            <a:grpSpLocks/>
          </p:cNvGrpSpPr>
          <p:nvPr/>
        </p:nvGrpSpPr>
        <p:grpSpPr>
          <a:xfrm>
            <a:off x="4784544" y="2324092"/>
            <a:ext cx="3888000" cy="1800000"/>
            <a:chOff x="4784702" y="2500306"/>
            <a:chExt cx="3744000" cy="1728000"/>
          </a:xfrm>
        </p:grpSpPr>
        <p:grpSp>
          <p:nvGrpSpPr>
            <p:cNvPr id="53" name="그룹 45"/>
            <p:cNvGrpSpPr/>
            <p:nvPr/>
          </p:nvGrpSpPr>
          <p:grpSpPr>
            <a:xfrm>
              <a:off x="4784702" y="2500306"/>
              <a:ext cx="3744000" cy="1728000"/>
              <a:chOff x="4784702" y="2500306"/>
              <a:chExt cx="3744000" cy="1728000"/>
            </a:xfrm>
          </p:grpSpPr>
          <p:sp>
            <p:nvSpPr>
              <p:cNvPr id="56" name="Rectangle 7"/>
              <p:cNvSpPr>
                <a:spLocks noChangeArrowheads="1"/>
              </p:cNvSpPr>
              <p:nvPr/>
            </p:nvSpPr>
            <p:spPr bwMode="auto">
              <a:xfrm>
                <a:off x="4784702" y="2500306"/>
                <a:ext cx="3744000" cy="1728000"/>
              </a:xfrm>
              <a:prstGeom prst="rect">
                <a:avLst/>
              </a:prstGeom>
              <a:gradFill rotWithShape="1">
                <a:gsLst>
                  <a:gs pos="0">
                    <a:srgbClr val="0050FF"/>
                  </a:gs>
                  <a:gs pos="50000">
                    <a:srgbClr val="00A0FF"/>
                  </a:gs>
                  <a:gs pos="100000">
                    <a:srgbClr val="0050FF"/>
                  </a:gs>
                </a:gsLst>
                <a:lin ang="0" scaled="1"/>
              </a:gradFill>
              <a:ln w="31750" algn="ctr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Rectangle 8"/>
              <p:cNvSpPr>
                <a:spLocks noChangeArrowheads="1"/>
              </p:cNvSpPr>
              <p:nvPr/>
            </p:nvSpPr>
            <p:spPr bwMode="auto">
              <a:xfrm>
                <a:off x="4784702" y="2947470"/>
                <a:ext cx="3744000" cy="1280836"/>
              </a:xfrm>
              <a:prstGeom prst="rect">
                <a:avLst/>
              </a:prstGeom>
              <a:gradFill>
                <a:gsLst>
                  <a:gs pos="0">
                    <a:srgbClr val="6699FF"/>
                  </a:gs>
                  <a:gs pos="50000">
                    <a:srgbClr val="99CCFF"/>
                  </a:gs>
                  <a:gs pos="100000">
                    <a:srgbClr val="6699FF"/>
                  </a:gs>
                </a:gsLst>
                <a:lin ang="0" scaled="1"/>
              </a:gradFill>
              <a:ln w="3175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5391321" y="2579682"/>
              <a:ext cx="2539585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성장유망기업 지원방식 다양화</a:t>
              </a:r>
              <a:endParaRPr lang="ko-KR" altLang="en-US" sz="14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4805366" y="2970200"/>
              <a:ext cx="3705222" cy="11917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  <a:buBlip>
                  <a:blip r:embed="rId5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창업초기기업에 직접대출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신용대출 확대</a:t>
              </a:r>
              <a:endPara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70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</a:pPr>
              <a:r>
                <a:rPr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  - 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직접대출 비중 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: (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돋움" pitchFamily="50" charset="-127"/>
                  <a:ea typeface="돋움" pitchFamily="50" charset="-127"/>
                </a:rPr>
                <a:t>’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10)46% → (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돋움" pitchFamily="50" charset="-127"/>
                  <a:ea typeface="돋움" pitchFamily="50" charset="-127"/>
                </a:rPr>
                <a:t>’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11)60%</a:t>
              </a:r>
            </a:p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  <a:buBlip>
                  <a:blip r:embed="rId5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투융자복합금융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메자닌금융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) 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확대</a:t>
              </a:r>
              <a:endPara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</a:pPr>
              <a:r>
                <a: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   - </a:t>
              </a:r>
              <a:r>
                <a:rPr lang="ko-KR" altLang="en-US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지원규모 </a:t>
              </a:r>
              <a:r>
                <a: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: 300</a:t>
              </a:r>
              <a:r>
                <a:rPr lang="ko-KR" altLang="en-US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억원 → </a:t>
              </a:r>
              <a:r>
                <a:rPr lang="en-US" altLang="ko-KR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1,000</a:t>
              </a:r>
              <a:r>
                <a:rPr lang="ko-KR" altLang="en-US" sz="12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억원</a:t>
              </a:r>
              <a:endParaRPr lang="en-US" altLang="ko-KR" sz="12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8" name="그룹 57"/>
          <p:cNvGrpSpPr>
            <a:grpSpLocks/>
          </p:cNvGrpSpPr>
          <p:nvPr/>
        </p:nvGrpSpPr>
        <p:grpSpPr>
          <a:xfrm>
            <a:off x="600050" y="4343644"/>
            <a:ext cx="3888000" cy="1800000"/>
            <a:chOff x="752452" y="4415644"/>
            <a:chExt cx="3744000" cy="1728000"/>
          </a:xfrm>
        </p:grpSpPr>
        <p:grpSp>
          <p:nvGrpSpPr>
            <p:cNvPr id="59" name="그룹 86"/>
            <p:cNvGrpSpPr/>
            <p:nvPr/>
          </p:nvGrpSpPr>
          <p:grpSpPr>
            <a:xfrm>
              <a:off x="752452" y="4415644"/>
              <a:ext cx="3744000" cy="1728000"/>
              <a:chOff x="642910" y="4200544"/>
              <a:chExt cx="3889375" cy="1943100"/>
            </a:xfrm>
          </p:grpSpPr>
          <p:sp>
            <p:nvSpPr>
              <p:cNvPr id="62" name="Rectangle 9"/>
              <p:cNvSpPr>
                <a:spLocks noChangeArrowheads="1"/>
              </p:cNvSpPr>
              <p:nvPr/>
            </p:nvSpPr>
            <p:spPr bwMode="auto">
              <a:xfrm>
                <a:off x="642910" y="4200544"/>
                <a:ext cx="3889375" cy="1943100"/>
              </a:xfrm>
              <a:prstGeom prst="rect">
                <a:avLst/>
              </a:prstGeom>
              <a:gradFill rotWithShape="1">
                <a:gsLst>
                  <a:gs pos="0">
                    <a:srgbClr val="007800"/>
                  </a:gs>
                  <a:gs pos="50000">
                    <a:srgbClr val="00C800"/>
                  </a:gs>
                  <a:gs pos="100000">
                    <a:srgbClr val="007800"/>
                  </a:gs>
                </a:gsLst>
                <a:lin ang="0" scaled="1"/>
              </a:gradFill>
              <a:ln w="31750" algn="ctr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Rectangle 10"/>
              <p:cNvSpPr>
                <a:spLocks noChangeArrowheads="1"/>
              </p:cNvSpPr>
              <p:nvPr/>
            </p:nvSpPr>
            <p:spPr bwMode="auto">
              <a:xfrm>
                <a:off x="642910" y="4703781"/>
                <a:ext cx="3889375" cy="1439863"/>
              </a:xfrm>
              <a:prstGeom prst="rect">
                <a:avLst/>
              </a:prstGeom>
              <a:gradFill>
                <a:gsLst>
                  <a:gs pos="0">
                    <a:srgbClr val="33CC33"/>
                  </a:gs>
                  <a:gs pos="50000">
                    <a:srgbClr val="66FF33"/>
                  </a:gs>
                  <a:gs pos="100000">
                    <a:srgbClr val="33CC33"/>
                  </a:gs>
                </a:gsLst>
                <a:lin ang="0" scaled="1"/>
              </a:gradFill>
              <a:ln w="3175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1385334" y="4489026"/>
              <a:ext cx="2480927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기업 중심의 이용 편의성 제고</a:t>
              </a:r>
              <a:endParaRPr lang="ko-KR" altLang="en-US" sz="14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776260" y="4895857"/>
              <a:ext cx="3552853" cy="11917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  <a:buBlip>
                  <a:blip r:embed="rId5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심사방식의 합리적 개선</a:t>
              </a:r>
              <a:endPara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  <a:buBlip>
                  <a:blip r:embed="rId5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채권확보가 가능한 경우 약식심사 확대</a:t>
              </a:r>
              <a:endPara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  <a:buBlip>
                  <a:blip r:embed="rId5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신청방식 개선을 통한 수요분산</a:t>
              </a:r>
              <a:endPara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  <a:buBlip>
                  <a:blip r:embed="rId5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융자처리기간 단축 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: 30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일 → 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20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일</a:t>
              </a:r>
              <a:endParaRPr lang="en-US" altLang="ko-KR" sz="12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64" name="그룹 63"/>
          <p:cNvGrpSpPr>
            <a:grpSpLocks/>
          </p:cNvGrpSpPr>
          <p:nvPr/>
        </p:nvGrpSpPr>
        <p:grpSpPr>
          <a:xfrm>
            <a:off x="600050" y="2324092"/>
            <a:ext cx="3888000" cy="1800000"/>
            <a:chOff x="752452" y="2500306"/>
            <a:chExt cx="3744000" cy="1728000"/>
          </a:xfrm>
        </p:grpSpPr>
        <p:grpSp>
          <p:nvGrpSpPr>
            <p:cNvPr id="65" name="그룹 42"/>
            <p:cNvGrpSpPr/>
            <p:nvPr/>
          </p:nvGrpSpPr>
          <p:grpSpPr>
            <a:xfrm>
              <a:off x="752452" y="2500306"/>
              <a:ext cx="3744000" cy="1728000"/>
              <a:chOff x="752452" y="2500306"/>
              <a:chExt cx="3744000" cy="1728000"/>
            </a:xfrm>
          </p:grpSpPr>
          <p:sp>
            <p:nvSpPr>
              <p:cNvPr id="68" name="Rectangle 5"/>
              <p:cNvSpPr>
                <a:spLocks noChangeArrowheads="1"/>
              </p:cNvSpPr>
              <p:nvPr/>
            </p:nvSpPr>
            <p:spPr bwMode="auto">
              <a:xfrm>
                <a:off x="752452" y="2500306"/>
                <a:ext cx="3744000" cy="1728000"/>
              </a:xfrm>
              <a:prstGeom prst="rect">
                <a:avLst/>
              </a:prstGeom>
              <a:gradFill rotWithShape="1">
                <a:gsLst>
                  <a:gs pos="0">
                    <a:srgbClr val="FF5000"/>
                  </a:gs>
                  <a:gs pos="50000">
                    <a:srgbClr val="FFA000"/>
                  </a:gs>
                  <a:gs pos="100000">
                    <a:srgbClr val="FF5000"/>
                  </a:gs>
                </a:gsLst>
                <a:lin ang="0" scaled="1"/>
              </a:gradFill>
              <a:ln w="31750" algn="ctr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5560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/>
            </p:nvSpPr>
            <p:spPr bwMode="auto">
              <a:xfrm>
                <a:off x="752452" y="2947470"/>
                <a:ext cx="3744000" cy="1280836"/>
              </a:xfrm>
              <a:prstGeom prst="rect">
                <a:avLst/>
              </a:prstGeom>
              <a:gradFill>
                <a:gsLst>
                  <a:gs pos="0">
                    <a:srgbClr val="FFA000"/>
                  </a:gs>
                  <a:gs pos="50000">
                    <a:srgbClr val="FFC800"/>
                  </a:gs>
                  <a:gs pos="100000">
                    <a:srgbClr val="FFA000"/>
                  </a:gs>
                </a:gsLst>
                <a:lin ang="0" scaled="1"/>
              </a:gradFill>
              <a:ln w="3175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6" name="TextBox 65"/>
            <p:cNvSpPr txBox="1"/>
            <p:nvPr/>
          </p:nvSpPr>
          <p:spPr>
            <a:xfrm>
              <a:off x="1500940" y="2576274"/>
              <a:ext cx="2250925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400" dirty="0" smtClean="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정책자금 전략적 배분 강화</a:t>
              </a:r>
              <a:endParaRPr lang="ko-KR" altLang="en-US" sz="1400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776260" y="2969663"/>
              <a:ext cx="3700490" cy="11976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  <a:buBlip>
                  <a:blip r:embed="rId5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창업 및 개발기술사업화자금 확대</a:t>
              </a:r>
              <a:endPara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  <a:buBlip>
                  <a:blip r:embed="rId5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신성장기반 및 긴급경영안정자금은 축소</a:t>
              </a:r>
              <a:endPara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  <a:buBlip>
                  <a:blip r:embed="rId5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배분방식 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: Negative → Positive</a:t>
              </a:r>
            </a:p>
            <a:p>
              <a:pPr marL="266700" lvl="0" indent="-266700">
                <a:lnSpc>
                  <a:spcPts val="2000"/>
                </a:lnSpc>
                <a:spcBef>
                  <a:spcPct val="20000"/>
                </a:spcBef>
                <a:spcAft>
                  <a:spcPts val="0"/>
                </a:spcAft>
                <a:buSzPct val="120000"/>
                <a:buBlip>
                  <a:blip r:embed="rId5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우량기업 및 한계기업 지원대상에서 제외</a:t>
              </a:r>
              <a:endParaRPr lang="en-US" altLang="ko-KR" sz="1400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438150" y="1033442"/>
            <a:ext cx="6848494" cy="400110"/>
            <a:chOff x="438150" y="928670"/>
            <a:chExt cx="6848494" cy="400110"/>
          </a:xfrm>
        </p:grpSpPr>
        <p:pic>
          <p:nvPicPr>
            <p:cNvPr id="221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02074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2" name="Text Box 128"/>
            <p:cNvSpPr txBox="1">
              <a:spLocks noChangeArrowheads="1"/>
            </p:cNvSpPr>
            <p:nvPr/>
          </p:nvSpPr>
          <p:spPr bwMode="auto">
            <a:xfrm>
              <a:off x="649592" y="928670"/>
              <a:ext cx="663705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융자대상 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: 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중소기업 기본법에 의한 중소기업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6" name="직사각형 5"/>
          <p:cNvSpPr/>
          <p:nvPr/>
        </p:nvSpPr>
        <p:spPr>
          <a:xfrm>
            <a:off x="492128" y="1385876"/>
            <a:ext cx="8285162" cy="2209836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융자제외 대상 업종에 해당하는 기업은 제외됨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361950" lvl="0" indent="-36195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제외업종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건설업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운수업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숙박업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부동산업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임대업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금융 및 보험업 등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전략산업을 영위하는 기업은 우선 지원</a:t>
            </a:r>
            <a:endParaRPr lang="en-US" altLang="ko-KR" sz="1600" dirty="0" smtClean="0">
              <a:solidFill>
                <a:srgbClr val="C00000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전략산업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녹색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신성장동력산업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뿌리산업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부품소재산업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지역전략 및 연고산업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</a:t>
            </a:r>
          </a:p>
          <a:p>
            <a:pPr marL="266700" lvl="0" indent="-266700"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               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지식서비스산업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문화컨텐츠산업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바이오산업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융복합산업 등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1257300" lvl="0" indent="-1257300"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녹색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신성장동력산업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신재생에너지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고도수처리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그린수송시스템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바이오제약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컨텐츠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S/W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등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1257300" lvl="0" indent="-1257300"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뿌리산업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금형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주조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소성가공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용접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열처리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표면처리</a:t>
            </a:r>
            <a:endParaRPr lang="en-US" altLang="ko-KR" sz="1600" spc="-15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8138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정책자금 공통 적용사항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442912" y="3617204"/>
            <a:ext cx="8229600" cy="400110"/>
            <a:chOff x="442912" y="3857628"/>
            <a:chExt cx="8229600" cy="400110"/>
          </a:xfrm>
        </p:grpSpPr>
        <p:pic>
          <p:nvPicPr>
            <p:cNvPr id="12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2912" y="3949700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 Box 128"/>
            <p:cNvSpPr txBox="1">
              <a:spLocks noChangeArrowheads="1"/>
            </p:cNvSpPr>
            <p:nvPr/>
          </p:nvSpPr>
          <p:spPr bwMode="auto">
            <a:xfrm>
              <a:off x="654353" y="3857628"/>
              <a:ext cx="801815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융자한도 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: 50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억원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수도권은 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45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억원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), 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매출액의 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150%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이내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442885" y="4011981"/>
            <a:ext cx="8229628" cy="400110"/>
            <a:chOff x="442885" y="4314774"/>
            <a:chExt cx="8229628" cy="400110"/>
          </a:xfrm>
        </p:grpSpPr>
        <p:pic>
          <p:nvPicPr>
            <p:cNvPr id="16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2885" y="4406846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 Box 128"/>
            <p:cNvSpPr txBox="1">
              <a:spLocks noChangeArrowheads="1"/>
            </p:cNvSpPr>
            <p:nvPr/>
          </p:nvSpPr>
          <p:spPr bwMode="auto">
            <a:xfrm>
              <a:off x="654327" y="4314774"/>
              <a:ext cx="801818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대출금리 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: 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공자기금 대출금리에서 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0.1~0.6%p 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차감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(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긴급경안은 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0.1%p 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가산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)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500034" y="4376290"/>
            <a:ext cx="806450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공자기금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공공자금관리기금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대출금리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3.88%</a:t>
            </a:r>
          </a:p>
          <a:p>
            <a:pPr lvl="0"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자료원 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기획재정부 홈페이지 공지사항 → 신규융자사업 대출금리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00034" y="5367352"/>
            <a:ext cx="8064500" cy="933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창업기업지원자금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개발기술사업화자금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매월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~ 5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</a:p>
          <a:p>
            <a:pPr lvl="0"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신성장기반자금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긴급경영안정자금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사업전환자금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매월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6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~ 10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일</a:t>
            </a:r>
            <a:endParaRPr lang="en-US" altLang="ko-KR" sz="16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  <a:p>
            <a:pPr lvl="0"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  *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재창업자금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재해자금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수출금융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협동화자금은 수시 접수</a:t>
            </a:r>
            <a:endParaRPr lang="en-US" altLang="ko-KR" sz="1400" dirty="0" smtClean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442883" y="5000636"/>
            <a:ext cx="8229600" cy="400110"/>
            <a:chOff x="442912" y="3857628"/>
            <a:chExt cx="8229600" cy="400110"/>
          </a:xfrm>
        </p:grpSpPr>
        <p:pic>
          <p:nvPicPr>
            <p:cNvPr id="23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2912" y="3949700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 Box 128"/>
            <p:cNvSpPr txBox="1">
              <a:spLocks noChangeArrowheads="1"/>
            </p:cNvSpPr>
            <p:nvPr/>
          </p:nvSpPr>
          <p:spPr bwMode="auto">
            <a:xfrm>
              <a:off x="654353" y="3857628"/>
              <a:ext cx="801815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융자시기 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: 2011. 1. 3 ~ 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자금 소진 시까지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438150" y="1033442"/>
            <a:ext cx="6848494" cy="362407"/>
            <a:chOff x="438150" y="928670"/>
            <a:chExt cx="6848494" cy="362407"/>
          </a:xfrm>
        </p:grpSpPr>
        <p:pic>
          <p:nvPicPr>
            <p:cNvPr id="221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02074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2" name="Text Box 128"/>
            <p:cNvSpPr txBox="1">
              <a:spLocks noChangeArrowheads="1"/>
            </p:cNvSpPr>
            <p:nvPr/>
          </p:nvSpPr>
          <p:spPr bwMode="auto">
            <a:xfrm>
              <a:off x="649592" y="928670"/>
              <a:ext cx="6637052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융자절차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8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8138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정책자금 공통 적용사항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00034" y="5443463"/>
            <a:ext cx="8064500" cy="636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중소기업진흥공단 경기북부지부 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팀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금속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섬유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화공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팀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기계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전기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/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전자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,</a:t>
            </a:r>
            <a:r>
              <a:rPr lang="ko-KR" altLang="en-US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기타</a:t>
            </a:r>
            <a:r>
              <a: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lvl="0"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Tel :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팀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031-920-6722~6, 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산업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팀 </a:t>
            </a:r>
            <a:r>
              <a:rPr lang="en-US" altLang="ko-KR" sz="16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031-920-6732~6</a:t>
            </a:r>
          </a:p>
        </p:txBody>
      </p:sp>
      <p:grpSp>
        <p:nvGrpSpPr>
          <p:cNvPr id="5" name="그룹 21"/>
          <p:cNvGrpSpPr/>
          <p:nvPr/>
        </p:nvGrpSpPr>
        <p:grpSpPr>
          <a:xfrm>
            <a:off x="442883" y="5036314"/>
            <a:ext cx="8229600" cy="362407"/>
            <a:chOff x="442912" y="3857628"/>
            <a:chExt cx="8229600" cy="362407"/>
          </a:xfrm>
        </p:grpSpPr>
        <p:pic>
          <p:nvPicPr>
            <p:cNvPr id="23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2912" y="3949700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 Box 128"/>
            <p:cNvSpPr txBox="1">
              <a:spLocks noChangeArrowheads="1"/>
            </p:cNvSpPr>
            <p:nvPr/>
          </p:nvSpPr>
          <p:spPr bwMode="auto">
            <a:xfrm>
              <a:off x="654353" y="3857628"/>
              <a:ext cx="8018159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신청</a:t>
              </a:r>
              <a:r>
                <a:rPr kumimoji="1" lang="en-US" altLang="ko-KR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·</a:t>
              </a: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접수 및 문의처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87" name="그룹 86"/>
          <p:cNvGrpSpPr/>
          <p:nvPr/>
        </p:nvGrpSpPr>
        <p:grpSpPr>
          <a:xfrm>
            <a:off x="611188" y="1500174"/>
            <a:ext cx="7246960" cy="3429024"/>
            <a:chOff x="611188" y="1500174"/>
            <a:chExt cx="7246960" cy="3429024"/>
          </a:xfrm>
        </p:grpSpPr>
        <p:sp>
          <p:nvSpPr>
            <p:cNvPr id="68" name="직사각형 67"/>
            <p:cNvSpPr/>
            <p:nvPr/>
          </p:nvSpPr>
          <p:spPr bwMode="auto">
            <a:xfrm>
              <a:off x="611188" y="1500174"/>
              <a:ext cx="7246960" cy="342902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2700">
              <a:solidFill>
                <a:srgbClr val="996633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3397270" y="1643050"/>
              <a:ext cx="4389440" cy="2646878"/>
            </a:xfrm>
            <a:prstGeom prst="rect">
              <a:avLst/>
            </a:prstGeom>
            <a:noFill/>
            <a:ln w="38100" cap="flat">
              <a:noFill/>
            </a:ln>
          </p:spPr>
          <p:txBody>
            <a:bodyPr wrap="square">
              <a:spAutoFit/>
            </a:bodyPr>
            <a:lstStyle/>
            <a:p>
              <a:pPr marL="266700" lvl="0" indent="-266700">
                <a:spcBef>
                  <a:spcPts val="400"/>
                </a:spcBef>
                <a:spcAft>
                  <a:spcPts val="0"/>
                </a:spcAft>
                <a:buSzPct val="120000"/>
                <a:buBlip>
                  <a:blip r:embed="rId4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중소기업 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→ 중소기업진흥공단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 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각 지역본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(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지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)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부</a:t>
              </a:r>
              <a:endPara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endParaRPr>
            </a:p>
            <a:p>
              <a:pPr marL="266700" lvl="0" indent="-266700">
                <a:spcBef>
                  <a:spcPts val="400"/>
                </a:spcBef>
                <a:spcAft>
                  <a:spcPts val="0"/>
                </a:spcAft>
                <a:buSzPct val="120000"/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    </a:t>
              </a:r>
              <a:r>
                <a:rPr lang="en-US" altLang="ko-KR" sz="1400" dirty="0" smtClean="0">
                  <a:solidFill>
                    <a:srgbClr val="C00000"/>
                  </a:solidFill>
                  <a:latin typeface="HY헤드라인M"/>
                  <a:ea typeface="HY헤드라인M"/>
                </a:rPr>
                <a:t>※ </a:t>
              </a:r>
              <a:r>
                <a:rPr lang="ko-KR" altLang="en-US" sz="1400" dirty="0" smtClean="0">
                  <a:solidFill>
                    <a:srgbClr val="C00000"/>
                  </a:solidFill>
                  <a:latin typeface="HY헤드라인M"/>
                  <a:ea typeface="HY헤드라인M"/>
                </a:rPr>
                <a:t>자금신청 전 사전상담 필수</a:t>
              </a:r>
              <a:endParaRPr lang="en-US" altLang="ko-KR" sz="1400" dirty="0" smtClean="0">
                <a:solidFill>
                  <a:srgbClr val="C00000"/>
                </a:solidFill>
                <a:latin typeface="HY헤드라인M"/>
                <a:ea typeface="HY헤드라인M"/>
              </a:endParaRPr>
            </a:p>
            <a:p>
              <a:pPr marL="266700" lvl="0" indent="-266700">
                <a:spcBef>
                  <a:spcPts val="400"/>
                </a:spcBef>
                <a:spcAft>
                  <a:spcPts val="0"/>
                </a:spcAft>
                <a:buSzPct val="120000"/>
                <a:buBlip>
                  <a:blip r:embed="rId4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중소기업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 → 중소기업진흥공단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 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각 지역본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(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지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)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부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 </a:t>
              </a:r>
              <a:endParaRPr lang="en-US" altLang="ko-KR" sz="800" dirty="0" smtClean="0">
                <a:solidFill>
                  <a:srgbClr val="333399"/>
                </a:solidFill>
                <a:latin typeface="HY헤드라인M"/>
                <a:ea typeface="HY헤드라인M"/>
              </a:endParaRPr>
            </a:p>
            <a:p>
              <a:pPr lv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SzPct val="120000"/>
              </a:pPr>
              <a:endParaRPr lang="en-US" altLang="ko-KR" sz="800" dirty="0" smtClean="0">
                <a:solidFill>
                  <a:srgbClr val="333399"/>
                </a:solidFill>
                <a:latin typeface="HY헤드라인M"/>
                <a:ea typeface="HY헤드라인M"/>
              </a:endParaRPr>
            </a:p>
            <a:p>
              <a:pPr lv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SzPct val="120000"/>
              </a:pPr>
              <a:endParaRPr lang="en-US" altLang="ko-KR" sz="800" dirty="0" smtClean="0">
                <a:solidFill>
                  <a:srgbClr val="333399"/>
                </a:solidFill>
                <a:latin typeface="HY헤드라인M"/>
                <a:ea typeface="HY헤드라인M"/>
              </a:endParaRPr>
            </a:p>
            <a:p>
              <a:pPr marL="266700" indent="-266700">
                <a:spcBef>
                  <a:spcPts val="400"/>
                </a:spcBef>
                <a:spcAft>
                  <a:spcPts val="0"/>
                </a:spcAft>
                <a:buSzPct val="120000"/>
                <a:buBlip>
                  <a:blip r:embed="rId4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중소기업진흥공단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, 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보증기관 등</a:t>
              </a:r>
              <a:endParaRPr lang="en-US" altLang="ko-KR" sz="800" dirty="0" smtClean="0">
                <a:solidFill>
                  <a:srgbClr val="333399"/>
                </a:solidFill>
                <a:latin typeface="HY헤드라인M"/>
                <a:ea typeface="HY헤드라인M"/>
              </a:endParaRPr>
            </a:p>
            <a:p>
              <a:pPr lv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20000"/>
              </a:pPr>
              <a:endParaRPr lang="en-US" altLang="ko-KR" sz="800" dirty="0" smtClean="0">
                <a:solidFill>
                  <a:srgbClr val="333399"/>
                </a:solidFill>
                <a:latin typeface="HY헤드라인M"/>
                <a:ea typeface="HY헤드라인M"/>
              </a:endParaRPr>
            </a:p>
            <a:p>
              <a:pPr lv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SzPct val="120000"/>
              </a:pPr>
              <a:endParaRPr lang="en-US" altLang="ko-KR" sz="800" dirty="0" smtClean="0">
                <a:solidFill>
                  <a:srgbClr val="333399"/>
                </a:solidFill>
                <a:latin typeface="HY헤드라인M"/>
                <a:ea typeface="HY헤드라인M"/>
              </a:endParaRPr>
            </a:p>
            <a:p>
              <a:pPr marL="266700" lvl="0" indent="-266700">
                <a:spcBef>
                  <a:spcPts val="400"/>
                </a:spcBef>
                <a:spcAft>
                  <a:spcPts val="0"/>
                </a:spcAft>
                <a:buSzPct val="120000"/>
                <a:buBlip>
                  <a:blip r:embed="rId4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중소기업진흥공단→중소기업</a:t>
              </a:r>
              <a:endParaRPr lang="en-US" altLang="ko-KR" sz="1400" dirty="0" smtClean="0">
                <a:solidFill>
                  <a:srgbClr val="333399"/>
                </a:solidFill>
                <a:latin typeface="HY헤드라인M"/>
                <a:ea typeface="HY헤드라인M"/>
              </a:endParaRPr>
            </a:p>
            <a:p>
              <a:pPr lvl="0">
                <a:spcBef>
                  <a:spcPts val="0"/>
                </a:spcBef>
                <a:spcAft>
                  <a:spcPts val="0"/>
                </a:spcAft>
                <a:buSzPct val="120000"/>
              </a:pPr>
              <a:endParaRPr lang="en-US" altLang="ko-KR" sz="800" dirty="0" smtClean="0">
                <a:solidFill>
                  <a:srgbClr val="333399"/>
                </a:solidFill>
                <a:latin typeface="HY헤드라인M"/>
                <a:ea typeface="HY헤드라인M"/>
              </a:endParaRPr>
            </a:p>
            <a:p>
              <a:pPr lvl="0">
                <a:spcBef>
                  <a:spcPts val="0"/>
                </a:spcBef>
                <a:spcAft>
                  <a:spcPts val="0"/>
                </a:spcAft>
                <a:buSzPct val="120000"/>
              </a:pPr>
              <a:endParaRPr lang="en-US" altLang="ko-KR" sz="800" dirty="0" smtClean="0">
                <a:solidFill>
                  <a:srgbClr val="333399"/>
                </a:solidFill>
                <a:latin typeface="HY헤드라인M"/>
                <a:ea typeface="HY헤드라인M"/>
              </a:endParaRPr>
            </a:p>
            <a:p>
              <a:pPr marL="266700" indent="-266700">
                <a:spcBef>
                  <a:spcPts val="400"/>
                </a:spcBef>
                <a:spcAft>
                  <a:spcPts val="0"/>
                </a:spcAft>
                <a:buSzPct val="120000"/>
                <a:buBlip>
                  <a:blip r:embed="rId4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중소기업진흥공단→중소기업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(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직접대출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)</a:t>
              </a:r>
            </a:p>
            <a:p>
              <a:pPr marL="266700" lvl="0" indent="-266700">
                <a:spcBef>
                  <a:spcPts val="400"/>
                </a:spcBef>
                <a:spcAft>
                  <a:spcPts val="0"/>
                </a:spcAft>
                <a:buSzPct val="120000"/>
                <a:buBlip>
                  <a:blip r:embed="rId4"/>
                </a:buBlip>
              </a:pP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금융회사 → 중소기업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(</a:t>
              </a:r>
              <a:r>
                <a:rPr lang="ko-KR" altLang="en-US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대리대출</a:t>
              </a:r>
              <a:r>
                <a:rPr lang="en-US" altLang="ko-KR" sz="1400" dirty="0" smtClean="0">
                  <a:solidFill>
                    <a:srgbClr val="333399"/>
                  </a:solidFill>
                  <a:latin typeface="HY헤드라인M"/>
                  <a:ea typeface="HY헤드라인M"/>
                </a:rPr>
                <a:t>)</a:t>
              </a:r>
              <a:endParaRPr lang="en-US" altLang="ko-KR" sz="1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809601" y="1657337"/>
              <a:ext cx="2519375" cy="3133419"/>
              <a:chOff x="809601" y="1657337"/>
              <a:chExt cx="2519375" cy="3133419"/>
            </a:xfrm>
          </p:grpSpPr>
          <p:sp>
            <p:nvSpPr>
              <p:cNvPr id="29" name="AutoShape 55"/>
              <p:cNvSpPr>
                <a:spLocks noChangeArrowheads="1"/>
              </p:cNvSpPr>
              <p:nvPr/>
            </p:nvSpPr>
            <p:spPr bwMode="gray">
              <a:xfrm rot="5400000" flipV="1">
                <a:off x="1998544" y="1937766"/>
                <a:ext cx="144000" cy="288001"/>
              </a:xfrm>
              <a:prstGeom prst="chevron">
                <a:avLst>
                  <a:gd name="adj" fmla="val 37013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CC99"/>
                  </a:gs>
                </a:gsLst>
                <a:lin ang="0" scaled="1"/>
              </a:gradFill>
              <a:ln w="19050">
                <a:solidFill>
                  <a:srgbClr val="FF9966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AutoShape 55"/>
              <p:cNvSpPr>
                <a:spLocks noChangeArrowheads="1"/>
              </p:cNvSpPr>
              <p:nvPr/>
            </p:nvSpPr>
            <p:spPr bwMode="gray">
              <a:xfrm rot="5400000" flipV="1">
                <a:off x="2000795" y="2455752"/>
                <a:ext cx="144000" cy="288001"/>
              </a:xfrm>
              <a:prstGeom prst="chevron">
                <a:avLst>
                  <a:gd name="adj" fmla="val 37013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CC99"/>
                  </a:gs>
                </a:gsLst>
                <a:lin ang="0" scaled="1"/>
              </a:gradFill>
              <a:ln w="19050">
                <a:solidFill>
                  <a:srgbClr val="FF9966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AutoShape 55"/>
              <p:cNvSpPr>
                <a:spLocks noChangeArrowheads="1"/>
              </p:cNvSpPr>
              <p:nvPr/>
            </p:nvSpPr>
            <p:spPr bwMode="gray">
              <a:xfrm rot="5400000" flipV="1">
                <a:off x="1998545" y="2974870"/>
                <a:ext cx="144000" cy="288001"/>
              </a:xfrm>
              <a:prstGeom prst="chevron">
                <a:avLst>
                  <a:gd name="adj" fmla="val 37013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CC99"/>
                  </a:gs>
                </a:gsLst>
                <a:lin ang="0" scaled="1"/>
              </a:gradFill>
              <a:ln w="19050">
                <a:solidFill>
                  <a:srgbClr val="FF9966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AutoShape 55"/>
              <p:cNvSpPr>
                <a:spLocks noChangeArrowheads="1"/>
              </p:cNvSpPr>
              <p:nvPr/>
            </p:nvSpPr>
            <p:spPr bwMode="gray">
              <a:xfrm rot="5400000" flipV="1">
                <a:off x="1498479" y="3493988"/>
                <a:ext cx="144000" cy="288001"/>
              </a:xfrm>
              <a:prstGeom prst="chevron">
                <a:avLst>
                  <a:gd name="adj" fmla="val 37013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CC99"/>
                  </a:gs>
                </a:gsLst>
                <a:lin ang="0" scaled="1"/>
              </a:gradFill>
              <a:ln w="19050">
                <a:solidFill>
                  <a:srgbClr val="FF9966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AutoShape 55"/>
              <p:cNvSpPr>
                <a:spLocks noChangeArrowheads="1"/>
              </p:cNvSpPr>
              <p:nvPr/>
            </p:nvSpPr>
            <p:spPr bwMode="gray">
              <a:xfrm rot="5400000" flipV="1">
                <a:off x="2498611" y="3493988"/>
                <a:ext cx="144000" cy="288001"/>
              </a:xfrm>
              <a:prstGeom prst="chevron">
                <a:avLst>
                  <a:gd name="adj" fmla="val 37013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CC99"/>
                  </a:gs>
                </a:gsLst>
                <a:lin ang="0" scaled="1"/>
              </a:gradFill>
              <a:ln w="19050">
                <a:solidFill>
                  <a:srgbClr val="FF9966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AutoShape 1002"/>
              <p:cNvSpPr>
                <a:spLocks noChangeArrowheads="1"/>
              </p:cNvSpPr>
              <p:nvPr/>
            </p:nvSpPr>
            <p:spPr bwMode="auto">
              <a:xfrm>
                <a:off x="1256533" y="2691910"/>
                <a:ext cx="1620000" cy="3240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EDEEE"/>
                  </a:gs>
                  <a:gs pos="100000">
                    <a:srgbClr val="9B9BA6"/>
                  </a:gs>
                </a:gsLst>
                <a:lin ang="5400000" scaled="1"/>
              </a:gradFill>
              <a:ln w="25400" algn="ctr">
                <a:solidFill>
                  <a:srgbClr val="9966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ko-KR" altLang="en-US" sz="14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서류 및 현장실사</a:t>
                </a:r>
                <a:endParaRPr kumimoji="0" lang="ko-KR" altLang="ko-K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48" name="AutoShape 1002"/>
              <p:cNvSpPr>
                <a:spLocks noChangeArrowheads="1"/>
              </p:cNvSpPr>
              <p:nvPr/>
            </p:nvSpPr>
            <p:spPr bwMode="auto">
              <a:xfrm>
                <a:off x="1261303" y="2179053"/>
                <a:ext cx="1620000" cy="3240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EDEEE"/>
                  </a:gs>
                  <a:gs pos="100000">
                    <a:srgbClr val="9B9BA6"/>
                  </a:gs>
                </a:gsLst>
                <a:lin ang="5400000" scaled="1"/>
              </a:gradFill>
              <a:ln w="25400" algn="ctr">
                <a:solidFill>
                  <a:srgbClr val="9966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ko-KR" altLang="en-US" sz="14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신청</a:t>
                </a:r>
                <a:r>
                  <a:rPr kumimoji="0" lang="en-US" altLang="ko-KR" sz="1400" kern="0" dirty="0" smtClean="0">
                    <a:solidFill>
                      <a:srgbClr val="333399"/>
                    </a:solidFill>
                    <a:latin typeface="HY헤드라인M"/>
                    <a:ea typeface="HY헤드라인M"/>
                  </a:rPr>
                  <a:t>·</a:t>
                </a:r>
                <a:r>
                  <a:rPr kumimoji="0" lang="ko-KR" altLang="en-US" sz="1400" kern="0" dirty="0" smtClean="0">
                    <a:solidFill>
                      <a:srgbClr val="333399"/>
                    </a:solidFill>
                    <a:latin typeface="HY헤드라인M"/>
                    <a:ea typeface="HY헤드라인M"/>
                  </a:rPr>
                  <a:t>접수</a:t>
                </a:r>
                <a:endParaRPr kumimoji="0" lang="ko-KR" altLang="ko-K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49" name="AutoShape 1002"/>
              <p:cNvSpPr>
                <a:spLocks noChangeArrowheads="1"/>
              </p:cNvSpPr>
              <p:nvPr/>
            </p:nvSpPr>
            <p:spPr bwMode="auto">
              <a:xfrm>
                <a:off x="1261303" y="3212523"/>
                <a:ext cx="1620000" cy="3240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EDEEE"/>
                  </a:gs>
                  <a:gs pos="100000">
                    <a:srgbClr val="9B9BA6"/>
                  </a:gs>
                </a:gsLst>
                <a:lin ang="5400000" scaled="1"/>
              </a:gradFill>
              <a:ln w="25400" algn="ctr">
                <a:solidFill>
                  <a:srgbClr val="9966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ko-KR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지원결정</a:t>
                </a:r>
                <a:endParaRPr kumimoji="0" lang="ko-KR" altLang="ko-K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50" name="AutoShape 1002"/>
              <p:cNvSpPr>
                <a:spLocks noChangeArrowheads="1"/>
              </p:cNvSpPr>
              <p:nvPr/>
            </p:nvSpPr>
            <p:spPr bwMode="auto">
              <a:xfrm>
                <a:off x="820223" y="3733824"/>
                <a:ext cx="1080000" cy="3240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EDEEE"/>
                  </a:gs>
                  <a:gs pos="100000">
                    <a:srgbClr val="9B9BA6"/>
                  </a:gs>
                </a:gsLst>
                <a:lin ang="5400000" scaled="1"/>
              </a:gradFill>
              <a:ln w="25400" algn="ctr">
                <a:solidFill>
                  <a:srgbClr val="9966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ko-KR" altLang="en-US" sz="14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직접대출</a:t>
                </a:r>
                <a:endParaRPr kumimoji="0" lang="ko-KR" altLang="ko-K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58" name="AutoShape 1002"/>
              <p:cNvSpPr>
                <a:spLocks noChangeArrowheads="1"/>
              </p:cNvSpPr>
              <p:nvPr/>
            </p:nvSpPr>
            <p:spPr bwMode="auto">
              <a:xfrm>
                <a:off x="2248976" y="3736255"/>
                <a:ext cx="1080000" cy="3240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EDEEE"/>
                  </a:gs>
                  <a:gs pos="100000">
                    <a:srgbClr val="9B9BA6"/>
                  </a:gs>
                </a:gsLst>
                <a:lin ang="5400000" scaled="1"/>
              </a:gradFill>
              <a:ln w="25400" algn="ctr">
                <a:solidFill>
                  <a:srgbClr val="9966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ko-KR" altLang="en-US" sz="14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대리대출</a:t>
                </a:r>
                <a:endParaRPr kumimoji="0" lang="ko-KR" altLang="ko-K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59" name="AutoShape 1002"/>
              <p:cNvSpPr>
                <a:spLocks noChangeArrowheads="1"/>
              </p:cNvSpPr>
              <p:nvPr/>
            </p:nvSpPr>
            <p:spPr bwMode="auto">
              <a:xfrm>
                <a:off x="809601" y="4250756"/>
                <a:ext cx="1080000" cy="5400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EDEEE"/>
                  </a:gs>
                  <a:gs pos="100000">
                    <a:srgbClr val="9B9BA6"/>
                  </a:gs>
                </a:gsLst>
                <a:lin ang="5400000" scaled="1"/>
              </a:gradFill>
              <a:ln w="25400" algn="ctr">
                <a:solidFill>
                  <a:srgbClr val="996633"/>
                </a:solidFill>
                <a:prstDash val="sysDash"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ko-KR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99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투융자</a:t>
                </a:r>
                <a:endParaRPr kumimoji="0" lang="en-US" altLang="ko-K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ko-KR" altLang="en-US" sz="1400" kern="0" dirty="0" smtClean="0">
                    <a:solidFill>
                      <a:srgbClr val="333399"/>
                    </a:solidFill>
                    <a:latin typeface="HY헤드라인M" pitchFamily="18" charset="-127"/>
                    <a:ea typeface="HY헤드라인M" pitchFamily="18" charset="-127"/>
                  </a:rPr>
                  <a:t>복합금융</a:t>
                </a:r>
                <a:endParaRPr kumimoji="0" lang="ko-KR" altLang="ko-K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cxnSp>
            <p:nvCxnSpPr>
              <p:cNvPr id="83" name="꺾인 연결선 82"/>
              <p:cNvCxnSpPr/>
              <p:nvPr/>
            </p:nvCxnSpPr>
            <p:spPr>
              <a:xfrm rot="16200000" flipV="1">
                <a:off x="1256904" y="4153296"/>
                <a:ext cx="193106" cy="1814"/>
              </a:xfrm>
              <a:prstGeom prst="straightConnector1">
                <a:avLst/>
              </a:prstGeom>
              <a:ln w="25400">
                <a:solidFill>
                  <a:srgbClr val="996633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AutoShape 1002"/>
              <p:cNvSpPr>
                <a:spLocks noChangeArrowheads="1"/>
              </p:cNvSpPr>
              <p:nvPr/>
            </p:nvSpPr>
            <p:spPr bwMode="auto">
              <a:xfrm>
                <a:off x="1262037" y="1657337"/>
                <a:ext cx="1620000" cy="3240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EDEEE"/>
                  </a:gs>
                  <a:gs pos="100000">
                    <a:srgbClr val="9B9BA6"/>
                  </a:gs>
                </a:gsLst>
                <a:lin ang="5400000" scaled="1"/>
              </a:gradFill>
              <a:ln w="25400" algn="ctr">
                <a:solidFill>
                  <a:srgbClr val="9966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ko-KR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HY헤드라인M" pitchFamily="18" charset="-127"/>
                    <a:ea typeface="HY헤드라인M" pitchFamily="18" charset="-127"/>
                  </a:rPr>
                  <a:t>사전상담</a:t>
                </a:r>
                <a:endParaRPr kumimoji="0" lang="ko-KR" altLang="ko-K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438150" y="1033442"/>
            <a:ext cx="6848494" cy="362407"/>
            <a:chOff x="438150" y="928670"/>
            <a:chExt cx="6848494" cy="362407"/>
          </a:xfrm>
        </p:grpSpPr>
        <p:pic>
          <p:nvPicPr>
            <p:cNvPr id="221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02074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2" name="Text Box 128"/>
            <p:cNvSpPr txBox="1">
              <a:spLocks noChangeArrowheads="1"/>
            </p:cNvSpPr>
            <p:nvPr/>
          </p:nvSpPr>
          <p:spPr bwMode="auto">
            <a:xfrm>
              <a:off x="649592" y="928670"/>
              <a:ext cx="6637052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융자제한기업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6" name="직사각형 5"/>
          <p:cNvSpPr/>
          <p:nvPr/>
        </p:nvSpPr>
        <p:spPr>
          <a:xfrm>
            <a:off x="492128" y="1414451"/>
            <a:ext cx="8285162" cy="4934684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세금을 체납중인 기업</a:t>
            </a:r>
            <a:endParaRPr lang="en-US" altLang="ko-KR" sz="1600" dirty="0" smtClean="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전국은행연합회의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“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신용정보관리규약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”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에 따라 연체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대위변제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대지급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부도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관련인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금융질서문란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화의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법정관리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기업회생신청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청산절차 등의 정보가 등록되어 있는 기업</a:t>
            </a:r>
            <a:endParaRPr lang="en-US" altLang="ko-KR" sz="1600" dirty="0" smtClean="0">
              <a:solidFill>
                <a:schemeClr val="accent2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기타 허위 또는 부정한 방법으로 융자를 신청하거나 대출자금을 융자목적이 아닌 용도로 사용한 기업</a:t>
            </a:r>
            <a:endParaRPr lang="en-US" altLang="ko-KR" sz="1600" dirty="0" smtClean="0">
              <a:solidFill>
                <a:schemeClr val="accent2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임직원의 자금횡령 등 사회적 물의를 일으킨 기업</a:t>
            </a:r>
            <a:endParaRPr lang="en-US" altLang="ko-KR" sz="1600" dirty="0" smtClean="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휴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·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폐업중인 기업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.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다만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재해를 직접 원인으로 휴업중인 기업은 가동중인 기업으로 간주하여 융자대상에 포함</a:t>
            </a:r>
            <a:endParaRPr lang="en-US" altLang="ko-KR" sz="1600" dirty="0" smtClean="0">
              <a:solidFill>
                <a:schemeClr val="accent2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다음에 해당하는 우량기업</a:t>
            </a:r>
            <a:endParaRPr lang="en-US" altLang="ko-KR" sz="1600" dirty="0" smtClean="0">
              <a:solidFill>
                <a:schemeClr val="accent2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   -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중진공 재무평가등급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F1,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기업평가등급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B+(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단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재무평가 생략기업은 예외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또는 신용평가회사의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BB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이상 등급인 기업</a:t>
            </a:r>
            <a:endParaRPr lang="en-US" altLang="ko-KR" sz="1600" dirty="0" smtClean="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유가증권시장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코스닥시장 상장기업 또는 최근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년이내 자체 신용으로 공모회사채를 발행한 기업</a:t>
            </a:r>
            <a:endParaRPr lang="en-US" altLang="ko-KR" sz="1600" dirty="0" smtClean="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   -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직전사업년도 매출액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500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억원 이상 기업</a:t>
            </a:r>
            <a:endParaRPr lang="en-US" altLang="ko-KR" sz="1600" dirty="0" smtClean="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8138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정책자금 공통 적용사항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auto">
          <a:xfrm>
            <a:off x="673100" y="3767140"/>
            <a:ext cx="6484956" cy="1214446"/>
          </a:xfrm>
          <a:prstGeom prst="rect">
            <a:avLst/>
          </a:prstGeom>
          <a:solidFill>
            <a:srgbClr val="DDDDDD"/>
          </a:solidFill>
          <a:ln w="28575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" name="그룹 9"/>
          <p:cNvGrpSpPr/>
          <p:nvPr/>
        </p:nvGrpSpPr>
        <p:grpSpPr>
          <a:xfrm>
            <a:off x="438150" y="1033442"/>
            <a:ext cx="6848494" cy="362407"/>
            <a:chOff x="438150" y="928670"/>
            <a:chExt cx="6848494" cy="362407"/>
          </a:xfrm>
        </p:grpSpPr>
        <p:pic>
          <p:nvPicPr>
            <p:cNvPr id="221" name="Picture 127" descr="FI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150" y="1020742"/>
              <a:ext cx="23379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2" name="Text Box 128"/>
            <p:cNvSpPr txBox="1">
              <a:spLocks noChangeArrowheads="1"/>
            </p:cNvSpPr>
            <p:nvPr/>
          </p:nvSpPr>
          <p:spPr bwMode="auto">
            <a:xfrm>
              <a:off x="649592" y="928670"/>
              <a:ext cx="6637052" cy="362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latinLnBrk="1">
                <a:lnSpc>
                  <a:spcPts val="2400"/>
                </a:lnSpc>
              </a:pPr>
              <a:r>
                <a:rPr kumimoji="1" lang="ko-KR" altLang="en-US" dirty="0" smtClean="0">
                  <a:solidFill>
                    <a:srgbClr val="333399"/>
                  </a:solidFill>
                  <a:latin typeface="HY헤드라인M" pitchFamily="18" charset="-127"/>
                  <a:ea typeface="HY헤드라인M" pitchFamily="18" charset="-127"/>
                </a:rPr>
                <a:t>융자제한기업</a:t>
              </a:r>
              <a:endParaRPr kumimoji="1" lang="ko-KR" altLang="en-US" dirty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6" name="직사각형 5"/>
          <p:cNvSpPr/>
          <p:nvPr/>
        </p:nvSpPr>
        <p:spPr>
          <a:xfrm>
            <a:off x="492128" y="1500176"/>
            <a:ext cx="8285162" cy="4491486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자산규모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50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억원 이상 기업 중 기금 대출잔액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20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억원 이상인 기업 또는 자산규모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50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억원 미만 기업 중 기금 대출잔액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30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 pitchFamily="18" charset="-127"/>
                <a:ea typeface="HY헤드라인M" pitchFamily="18" charset="-127"/>
              </a:rPr>
              <a:t>억원 이상인 기업으로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「주식회사의 외부감사에 관한 법률」제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3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조에 따른 감사인의 외부감사보고서 미제출 기업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(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신청 당해연도 회계결산에 대한 외부감사계약 체결기업은 융자 대상으로 포함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  <a:buBlip>
                <a:blip r:embed="rId4"/>
              </a:buBlip>
            </a:pP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업종별 융자제한 부채비율을 초과하는 기업</a:t>
            </a:r>
            <a:endParaRPr lang="en-US" altLang="ko-KR" sz="1600" dirty="0" smtClean="0">
              <a:solidFill>
                <a:schemeClr val="accent2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    (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신성장기반자금 중 협동화 및 협업은 승인 신청 시 기준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)</a:t>
            </a: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   -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다만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다음의 경우에는 부채비율 기준 적용을 배제</a:t>
            </a:r>
            <a:endParaRPr lang="en-US" altLang="ko-KR" sz="1600" dirty="0" smtClean="0">
              <a:solidFill>
                <a:schemeClr val="accent2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    * </a:t>
            </a:r>
            <a:r>
              <a:rPr lang="ko-KR" altLang="en-US" sz="14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업력 </a:t>
            </a:r>
            <a:r>
              <a:rPr lang="en-US" altLang="ko-KR" sz="14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5</a:t>
            </a:r>
            <a:r>
              <a:rPr lang="ko-KR" altLang="en-US" sz="14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년 미만의 기업</a:t>
            </a:r>
            <a:r>
              <a:rPr lang="en-US" altLang="ko-KR" sz="14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, </a:t>
            </a:r>
            <a:r>
              <a:rPr lang="ko-KR" altLang="en-US" sz="14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사업전환자금 신청기업 중 무역조정지원기업</a:t>
            </a:r>
            <a:endParaRPr lang="en-US" altLang="ko-KR" sz="1400" dirty="0" smtClean="0">
              <a:solidFill>
                <a:schemeClr val="accent2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    *</a:t>
            </a:r>
            <a:r>
              <a:rPr lang="ko-KR" altLang="en-US" sz="14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「소득세법」및 동법시행령에 의한 일정규모 미만의 간편장부 대상 사업자</a:t>
            </a:r>
            <a:endParaRPr lang="en-US" altLang="ko-KR" sz="1400" dirty="0" smtClean="0">
              <a:solidFill>
                <a:schemeClr val="accent2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    *</a:t>
            </a:r>
            <a:r>
              <a:rPr lang="ko-KR" altLang="en-US" sz="14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「중소기업 협동조합법」상의 협동조합</a:t>
            </a:r>
            <a:endParaRPr lang="en-US" altLang="ko-KR" sz="1400" dirty="0" smtClean="0">
              <a:solidFill>
                <a:schemeClr val="accent2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4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    * </a:t>
            </a:r>
            <a:r>
              <a:rPr lang="ko-KR" altLang="en-US" sz="14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긴급경영안정자금 신청기업 중 재해 피해기업</a:t>
            </a:r>
            <a:endParaRPr lang="en-US" altLang="ko-KR" sz="1400" dirty="0" smtClean="0">
              <a:solidFill>
                <a:schemeClr val="accent2"/>
              </a:solidFill>
              <a:latin typeface="HY헤드라인M"/>
              <a:ea typeface="HY헤드라인M"/>
            </a:endParaRPr>
          </a:p>
          <a:p>
            <a:pPr marL="266700" lvl="0" indent="-26670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120000"/>
            </a:pP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   - 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최근 결산연도 유형자산 증가율이 동업종 평균의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2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배를 초과하는 중소기업의 시설투자금액과 매출액대비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R&amp;D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투자비율이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1.5%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이상인 기업의 </a:t>
            </a:r>
            <a:r>
              <a:rPr lang="en-US" altLang="ko-KR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R&amp;D</a:t>
            </a:r>
            <a:r>
              <a:rPr lang="ko-KR" altLang="en-US" sz="160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금액은 융자제한 부채비율 산정 시 제외</a:t>
            </a:r>
            <a:endParaRPr lang="en-US" altLang="ko-KR" sz="1600" dirty="0" smtClean="0">
              <a:solidFill>
                <a:schemeClr val="accent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Text Box 186"/>
          <p:cNvSpPr txBox="1">
            <a:spLocks noChangeArrowheads="1"/>
          </p:cNvSpPr>
          <p:nvPr/>
        </p:nvSpPr>
        <p:spPr bwMode="auto">
          <a:xfrm>
            <a:off x="6696021" y="314325"/>
            <a:ext cx="21098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II. </a:t>
            </a:r>
            <a:r>
              <a:rPr kumimoji="0" lang="ko-KR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정책자금 융자사업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46057" y="238103"/>
            <a:ext cx="38138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2400" dirty="0" smtClean="0">
                <a:solidFill>
                  <a:srgbClr val="333399"/>
                </a:solidFill>
                <a:latin typeface="HY헤드라인M" pitchFamily="18" charset="-127"/>
                <a:ea typeface="HY헤드라인M" pitchFamily="18" charset="-127"/>
              </a:rPr>
              <a:t>정책자금 공통 적용사항</a:t>
            </a:r>
            <a:endParaRPr lang="ko-KR" altLang="en-US" sz="2400" dirty="0">
              <a:solidFill>
                <a:srgbClr val="333399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b1">
  <a:themeElements>
    <a:clrScheme name="sub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ub1">
      <a:majorFont>
        <a:latin typeface="Times New Roman"/>
        <a:ea typeface="굴림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>
          <a:solidFill>
            <a:srgbClr val="996633"/>
          </a:solidFill>
          <a:round/>
          <a:headEnd/>
          <a:tailEnd/>
        </a:ln>
        <a:effectLst/>
      </a:spPr>
      <a:bodyPr wrap="none"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smtClean="0">
            <a:ln>
              <a:noFill/>
            </a:ln>
            <a:solidFill>
              <a:sysClr val="windowText" lastClr="000000"/>
            </a:solidFill>
            <a:effectLst/>
            <a:uLnTx/>
            <a:uFillTx/>
          </a:defRPr>
        </a:defPPr>
      </a:lstStyle>
    </a:spDef>
    <a:lnDef>
      <a:spPr>
        <a:ln>
          <a:solidFill>
            <a:srgbClr val="333399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ub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ub3">
  <a:themeElements>
    <a:clrScheme name="sub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ub3">
      <a:majorFont>
        <a:latin typeface="Times New Roman"/>
        <a:ea typeface="굴림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ub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b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b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11214</TotalTime>
  <Words>5725</Words>
  <Application>Microsoft Office PowerPoint</Application>
  <PresentationFormat>화면 슬라이드 쇼(4:3)</PresentationFormat>
  <Paragraphs>1004</Paragraphs>
  <Slides>45</Slides>
  <Notes>15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45</vt:i4>
      </vt:variant>
    </vt:vector>
  </HeadingPairs>
  <TitlesOfParts>
    <vt:vector size="47" baseType="lpstr">
      <vt:lpstr>sub1</vt:lpstr>
      <vt:lpstr>sub3</vt:lpstr>
      <vt:lpstr>슬라이드 0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슬라이드 34</vt:lpstr>
      <vt:lpstr>슬라이드 35</vt:lpstr>
      <vt:lpstr>슬라이드 36</vt:lpstr>
      <vt:lpstr>슬라이드 37</vt:lpstr>
      <vt:lpstr>슬라이드 38</vt:lpstr>
      <vt:lpstr>슬라이드 39</vt:lpstr>
      <vt:lpstr>슬라이드 40</vt:lpstr>
      <vt:lpstr>슬라이드 41</vt:lpstr>
      <vt:lpstr>슬라이드 42</vt:lpstr>
      <vt:lpstr>슬라이드 43</vt:lpstr>
      <vt:lpstr>슬라이드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PPTKOREA  P.P.Template Korea</dc:title>
  <dc:creator>윤성빈</dc:creator>
  <cp:lastModifiedBy>USER</cp:lastModifiedBy>
  <cp:revision>1120</cp:revision>
  <dcterms:created xsi:type="dcterms:W3CDTF">2009-11-13T15:14:59Z</dcterms:created>
  <dcterms:modified xsi:type="dcterms:W3CDTF">2011-02-06T12:34:17Z</dcterms:modified>
</cp:coreProperties>
</file>