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6" r:id="rId4"/>
    <p:sldId id="275" r:id="rId5"/>
    <p:sldId id="294" r:id="rId6"/>
    <p:sldId id="284" r:id="rId7"/>
    <p:sldId id="285" r:id="rId8"/>
    <p:sldId id="286" r:id="rId9"/>
    <p:sldId id="287" r:id="rId10"/>
    <p:sldId id="289" r:id="rId11"/>
    <p:sldId id="281" r:id="rId12"/>
    <p:sldId id="282" r:id="rId13"/>
    <p:sldId id="292" r:id="rId14"/>
    <p:sldId id="293" r:id="rId15"/>
    <p:sldId id="290" r:id="rId16"/>
    <p:sldId id="291" r:id="rId17"/>
    <p:sldId id="277" r:id="rId18"/>
    <p:sldId id="278" r:id="rId19"/>
    <p:sldId id="269" r:id="rId20"/>
    <p:sldId id="270" r:id="rId21"/>
    <p:sldId id="271" r:id="rId22"/>
    <p:sldId id="272" r:id="rId23"/>
    <p:sldId id="273" r:id="rId24"/>
    <p:sldId id="274" r:id="rId25"/>
    <p:sldId id="268" r:id="rId26"/>
    <p:sldId id="257" r:id="rId27"/>
    <p:sldId id="259" r:id="rId28"/>
    <p:sldId id="260" r:id="rId29"/>
    <p:sldId id="261" r:id="rId30"/>
    <p:sldId id="263" r:id="rId31"/>
    <p:sldId id="264" r:id="rId32"/>
    <p:sldId id="265" r:id="rId33"/>
    <p:sldId id="267" r:id="rId34"/>
    <p:sldId id="279" r:id="rId35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29" autoAdjust="0"/>
    <p:restoredTop sz="94660"/>
  </p:normalViewPr>
  <p:slideViewPr>
    <p:cSldViewPr>
      <p:cViewPr>
        <p:scale>
          <a:sx n="46" d="100"/>
          <a:sy n="46" d="100"/>
        </p:scale>
        <p:origin x="-2478" y="-23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45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21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049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3087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7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5883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057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2750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862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0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84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83996-49AA-4EBD-83B9-345F9C166DDF}" type="datetimeFigureOut">
              <a:rPr lang="ko-KR" altLang="en-US" smtClean="0"/>
              <a:t>2016-05-25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2A4FF-9759-44EF-A693-1CBD07677F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7244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rWacOm2JC8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Ru9wWwPt0U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ITcSXFpEWY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aIan01ASnU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naver.com/jinwoocar/220591205814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444104"/>
            <a:ext cx="6192688" cy="6192688"/>
          </a:xfrm>
          <a:prstGeom prst="rect">
            <a:avLst/>
          </a:prstGeom>
          <a:effectLst/>
        </p:spPr>
      </p:pic>
      <p:sp>
        <p:nvSpPr>
          <p:cNvPr id="5" name="TextBox 4"/>
          <p:cNvSpPr txBox="1"/>
          <p:nvPr/>
        </p:nvSpPr>
        <p:spPr>
          <a:xfrm>
            <a:off x="3573016" y="8638564"/>
            <a:ext cx="29523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i="1" dirty="0" smtClean="0"/>
              <a:t>계원예술고등학교 </a:t>
            </a:r>
            <a:r>
              <a:rPr lang="en-US" altLang="ko-KR" sz="1050" i="1" dirty="0" smtClean="0"/>
              <a:t>35</a:t>
            </a:r>
            <a:r>
              <a:rPr lang="ko-KR" altLang="en-US" sz="1050" i="1" dirty="0" smtClean="0"/>
              <a:t>기 미술과 디자인 강주미 </a:t>
            </a:r>
            <a:endParaRPr lang="ko-KR" altLang="en-US" sz="1050" i="1" dirty="0"/>
          </a:p>
        </p:txBody>
      </p:sp>
    </p:spTree>
    <p:extLst>
      <p:ext uri="{BB962C8B-B14F-4D97-AF65-F5344CB8AC3E}">
        <p14:creationId xmlns:p14="http://schemas.microsoft.com/office/powerpoint/2010/main" val="424829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333" y="1115616"/>
            <a:ext cx="5727456" cy="7802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ko-KR" altLang="en-US" sz="3200" dirty="0" smtClean="0">
                <a:latin typeface="+mn-ea"/>
              </a:rPr>
              <a:t>롤스로이스의 </a:t>
            </a:r>
            <a:r>
              <a:rPr lang="en-US" altLang="ko-KR" sz="3200" dirty="0" smtClean="0">
                <a:latin typeface="+mn-ea"/>
              </a:rPr>
              <a:t>‘</a:t>
            </a:r>
            <a:r>
              <a:rPr lang="ko-KR" altLang="en-US" sz="3200" dirty="0" smtClean="0">
                <a:latin typeface="+mn-ea"/>
              </a:rPr>
              <a:t>비스포크</a:t>
            </a:r>
            <a:r>
              <a:rPr lang="en-US" altLang="ko-KR" sz="3200" dirty="0" smtClean="0">
                <a:latin typeface="+mn-ea"/>
              </a:rPr>
              <a:t>’</a:t>
            </a:r>
          </a:p>
          <a:p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r>
              <a:rPr lang="ko-KR" altLang="en-US" i="1" dirty="0">
                <a:latin typeface="+mn-ea"/>
              </a:rPr>
              <a:t>차량 맞춤 제작</a:t>
            </a:r>
            <a:r>
              <a:rPr lang="en-US" altLang="ko-KR" i="1" dirty="0">
                <a:latin typeface="+mn-ea"/>
              </a:rPr>
              <a:t>(</a:t>
            </a:r>
            <a:r>
              <a:rPr lang="ko-KR" altLang="en-US" i="1" dirty="0">
                <a:latin typeface="+mn-ea"/>
              </a:rPr>
              <a:t>맞춤형 생산방식</a:t>
            </a:r>
            <a:r>
              <a:rPr lang="en-US" altLang="ko-KR" i="1" dirty="0" smtClean="0">
                <a:latin typeface="+mn-ea"/>
              </a:rPr>
              <a:t>)</a:t>
            </a:r>
          </a:p>
          <a:p>
            <a:endParaRPr lang="en-US" altLang="ko-KR" i="1" dirty="0">
              <a:latin typeface="+mn-ea"/>
            </a:endParaRPr>
          </a:p>
          <a:p>
            <a:r>
              <a:rPr lang="ko-KR" altLang="en-US" i="1" dirty="0" smtClean="0">
                <a:latin typeface="+mn-ea"/>
              </a:rPr>
              <a:t>“비스포크는 높은 안목을 지닌 롤스로이스 고객을 디자인의 중심에 두고 있는 롤스로이스 모터카만의 특별한 브랜드 약속이다”</a:t>
            </a:r>
            <a:endParaRPr lang="en-US" altLang="ko-KR" i="1" dirty="0" smtClean="0">
              <a:latin typeface="+mn-ea"/>
            </a:endParaRPr>
          </a:p>
          <a:p>
            <a:endParaRPr lang="en-US" altLang="ko-KR" i="1" dirty="0">
              <a:latin typeface="+mn-ea"/>
            </a:endParaRPr>
          </a:p>
          <a:p>
            <a:r>
              <a:rPr lang="ko-KR" altLang="en-US" i="1" dirty="0">
                <a:latin typeface="+mn-ea"/>
              </a:rPr>
              <a:t>‘유일하게 제한된 것은 당신의 상상력</a:t>
            </a:r>
            <a:r>
              <a:rPr lang="en-US" altLang="ko-KR" i="1" dirty="0">
                <a:latin typeface="+mn-ea"/>
              </a:rPr>
              <a:t>(The only limit is your imagination)’</a:t>
            </a:r>
          </a:p>
          <a:p>
            <a:endParaRPr lang="en-US" altLang="ko-KR" i="1" dirty="0" smtClean="0">
              <a:latin typeface="+mn-ea"/>
            </a:endParaRPr>
          </a:p>
          <a:p>
            <a:pPr fontAlgn="base"/>
            <a:r>
              <a:rPr lang="en-US" altLang="ko-KR" dirty="0">
                <a:latin typeface="+mn-ea"/>
              </a:rPr>
              <a:t>2003</a:t>
            </a:r>
            <a:r>
              <a:rPr lang="ko-KR" altLang="en-US" dirty="0">
                <a:latin typeface="+mn-ea"/>
              </a:rPr>
              <a:t>년부터 시작된 롤스로이스만의 맞춤 생산 서비스로 디자인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엔지니어링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영업 등 각 분야의 숙련된 전문가들이 팀을 이뤄 고객들이 직접 자신만의 특별한 자동차를 디자인할 수 있도록 도와준다</a:t>
            </a:r>
            <a:r>
              <a:rPr lang="en-US" altLang="ko-KR" dirty="0">
                <a:latin typeface="+mn-ea"/>
              </a:rPr>
              <a:t>. </a:t>
            </a:r>
            <a:endParaRPr lang="en-US" altLang="ko-KR" dirty="0" smtClean="0">
              <a:latin typeface="+mn-ea"/>
            </a:endParaRPr>
          </a:p>
          <a:p>
            <a:pPr fontAlgn="base"/>
            <a:endParaRPr lang="ko-KR" altLang="en-US" dirty="0">
              <a:latin typeface="+mn-ea"/>
            </a:endParaRPr>
          </a:p>
          <a:p>
            <a:pPr fontAlgn="base"/>
            <a:r>
              <a:rPr lang="ko-KR" altLang="en-US" dirty="0">
                <a:latin typeface="+mn-ea"/>
              </a:rPr>
              <a:t>비스포크 팀은 고객들의 취향에 맞춰 주문 제작된 페인트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바닥 시트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사운드 시스템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심지어 샴페인 쿨러 내장까지 개발한 경우도 있으며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비스포크 프로그램을 통해 가장 기본적인 디자인에서부터 복잡하고 화려한 디자인까지 고객의 요구에 부응하는 창의적인 롤스로이스 자동차가 생산된다</a:t>
            </a:r>
            <a:r>
              <a:rPr lang="en-US" altLang="ko-KR" dirty="0">
                <a:latin typeface="+mn-ea"/>
              </a:rPr>
              <a:t>.</a:t>
            </a:r>
            <a:endParaRPr lang="ko-KR" altLang="en-US" dirty="0">
              <a:latin typeface="+mn-ea"/>
            </a:endParaRPr>
          </a:p>
          <a:p>
            <a:endParaRPr lang="ko-KR" altLang="en-US" i="1" dirty="0" smtClean="0">
              <a:latin typeface="+mj-lt"/>
            </a:endParaRPr>
          </a:p>
          <a:p>
            <a:endParaRPr lang="en-US" altLang="ko-KR" i="1" dirty="0" smtClean="0">
              <a:latin typeface="+mj-lt"/>
            </a:endParaRPr>
          </a:p>
          <a:p>
            <a:endParaRPr lang="ko-KR" altLang="en-US" i="1" dirty="0">
              <a:latin typeface="+mj-lt"/>
            </a:endParaRPr>
          </a:p>
          <a:p>
            <a:endParaRPr lang="en-US" altLang="ko-K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229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1"/>
            <a:ext cx="5235502" cy="2944970"/>
          </a:xfrm>
        </p:spPr>
      </p:pic>
      <p:pic>
        <p:nvPicPr>
          <p:cNvPr id="4" name="내용 개체 틀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834" y="6012160"/>
            <a:ext cx="4762052" cy="3168352"/>
          </a:xfrm>
          <a:prstGeom prst="rect">
            <a:avLst/>
          </a:prstGeom>
        </p:spPr>
      </p:pic>
      <p:pic>
        <p:nvPicPr>
          <p:cNvPr id="5" name="내용 개체 틀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56" y="2952328"/>
            <a:ext cx="4549808" cy="305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9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5877"/>
            <a:ext cx="6858000" cy="4569142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2676" y="3692087"/>
            <a:ext cx="5829300" cy="1960033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tx2"/>
                </a:solidFill>
                <a:latin typeface="Bodoni MT Poster Compressed" panose="02070706080601050204" pitchFamily="18" charset="0"/>
              </a:rPr>
              <a:t>Rolls-Royce Phantom </a:t>
            </a:r>
            <a:r>
              <a:rPr lang="en-US" altLang="ko-KR" dirty="0" smtClean="0">
                <a:solidFill>
                  <a:schemeClr val="tx2"/>
                </a:solidFill>
                <a:latin typeface="Bodoni MT Poster Compressed" panose="02070706080601050204" pitchFamily="18" charset="0"/>
              </a:rPr>
              <a:t>Celestial</a:t>
            </a:r>
            <a:endParaRPr lang="ko-KR" altLang="en-US" dirty="0">
              <a:solidFill>
                <a:schemeClr val="tx2"/>
              </a:solidFill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21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" r="2723"/>
          <a:stretch/>
        </p:blipFill>
        <p:spPr>
          <a:xfrm>
            <a:off x="0" y="-34032"/>
            <a:ext cx="6858000" cy="4827263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/>
          <a:stretch/>
        </p:blipFill>
        <p:spPr>
          <a:xfrm>
            <a:off x="0" y="4788025"/>
            <a:ext cx="6865141" cy="435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1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53144" y="5004048"/>
            <a:ext cx="6172200" cy="3636912"/>
          </a:xfrm>
        </p:spPr>
        <p:txBody>
          <a:bodyPr>
            <a:normAutofit/>
          </a:bodyPr>
          <a:lstStyle/>
          <a:p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셀레스티얼 팬텀은 롤스로이스와 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BMW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그룹이 처음으로 함께 생산한 롤스로이스다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. 2003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년 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1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월 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1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일 자정 처음 공개됐던 셀레스티얼 팬텀은 롤스로이스 브랜드 역사의 새로운 시작을 알렸고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, 2013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년 현재 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10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주년을 자축하는 의미에서 셀레스티얼 팬텀 모델을 공개했다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. </a:t>
            </a:r>
          </a:p>
          <a:p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밤하늘의 별을 수놓은 듯한 수천 개의 광섬유 조명으로 장식된 ‘</a:t>
            </a:r>
            <a:r>
              <a:rPr lang="ko-KR" altLang="en-US" sz="2000" dirty="0">
                <a:solidFill>
                  <a:srgbClr val="FF0000"/>
                </a:solidFill>
                <a:latin typeface="연인Regular" pitchFamily="18" charset="-127"/>
                <a:ea typeface="연인Regular" pitchFamily="18" charset="-127"/>
              </a:rPr>
              <a:t>스타라이트 헤드라이너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(Starlight Headliner)’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를 적용해 역사적인 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1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월 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1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일 자정을 그대로 재현했다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롤스로이스는 실제 밤하늘 천체 배치와 비슷하게 디자인하기 위해 사우스 다운스 천문대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(South Downs Planetarium)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의 자문을 받았다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. </a:t>
            </a:r>
            <a:endParaRPr lang="ko-KR" altLang="en-US" sz="2000" dirty="0">
              <a:solidFill>
                <a:schemeClr val="accent5">
                  <a:lumMod val="75000"/>
                </a:schemeClr>
              </a:solidFill>
              <a:latin typeface="연인Regular" panose="02030600000101010101" pitchFamily="18" charset="-127"/>
              <a:ea typeface="연인Regular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-25609"/>
            <a:ext cx="6915708" cy="458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7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32656" y="5724128"/>
            <a:ext cx="6172200" cy="2304255"/>
          </a:xfrm>
        </p:spPr>
        <p:txBody>
          <a:bodyPr>
            <a:normAutofit/>
          </a:bodyPr>
          <a:lstStyle/>
          <a:p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일몰의 느낌을 주기 위해 더스크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(dusk) 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색조로 표현된 최고 품질의 가죽은 </a:t>
            </a:r>
            <a:r>
              <a:rPr lang="ko-KR" altLang="en-US" sz="2000" dirty="0">
                <a:solidFill>
                  <a:srgbClr val="FF0000"/>
                </a:solidFill>
                <a:latin typeface="연인Regular" pitchFamily="18" charset="-127"/>
                <a:ea typeface="연인Regular" pitchFamily="18" charset="-127"/>
              </a:rPr>
              <a:t>칠흑 같은 밤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을</a:t>
            </a:r>
            <a:r>
              <a:rPr lang="ko-KR" altLang="en-US" sz="2000" dirty="0">
                <a:solidFill>
                  <a:srgbClr val="FF0000"/>
                </a:solidFill>
                <a:latin typeface="연인Regular" pitchFamily="18" charset="-127"/>
                <a:ea typeface="연인Regular" pitchFamily="18" charset="-127"/>
              </a:rPr>
              <a:t> 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표현하고 있으며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, 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롤스로이스 비스포크 프로그램의 정점이라 할 수 있는 피크닉 세트 또한 ‘별빛 하늘 아래에서의 저녁 식사’라는 테마로 도자기 브랜드 님펜부르크 유리 제품을 사용해 고급스럽게 디자인했다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2000" dirty="0">
                <a:latin typeface="연인Regular" pitchFamily="18" charset="-127"/>
                <a:ea typeface="연인Regular" pitchFamily="18" charset="-127"/>
              </a:rPr>
              <a:t>이 외에도 프라이버시를 위해 마련한 뒷좌석 칸막이에 달린 시계에는 네 개의 다이아몬드가 박혀있다</a:t>
            </a:r>
            <a:r>
              <a:rPr lang="en-US" altLang="ko-KR" sz="2000" dirty="0">
                <a:latin typeface="연인Regular" pitchFamily="18" charset="-127"/>
                <a:ea typeface="연인Regular" pitchFamily="18" charset="-127"/>
              </a:rPr>
              <a:t>.  </a:t>
            </a:r>
            <a:endParaRPr lang="ko-KR" altLang="en-US" sz="2000" dirty="0">
              <a:solidFill>
                <a:schemeClr val="accent5">
                  <a:lumMod val="75000"/>
                </a:schemeClr>
              </a:solidFill>
              <a:latin typeface="연인Regular" panose="02030600000101010101" pitchFamily="18" charset="-127"/>
              <a:ea typeface="연인Regular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-35071"/>
            <a:ext cx="6915708" cy="460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0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3" r="6410"/>
          <a:stretch/>
        </p:blipFill>
        <p:spPr>
          <a:xfrm>
            <a:off x="0" y="0"/>
            <a:ext cx="6858000" cy="4603565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03566"/>
            <a:ext cx="6858000" cy="456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4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" y="2257043"/>
            <a:ext cx="6854498" cy="4566809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3692087"/>
            <a:ext cx="6858000" cy="1960033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Bodoni MT Poster Compressed" pitchFamily="18" charset="0"/>
              </a:rPr>
              <a:t>Celestial Phantom</a:t>
            </a:r>
            <a:r>
              <a:rPr lang="en-US" altLang="ko-KR" sz="2000" b="1" dirty="0" smtClean="0">
                <a:latin typeface="Bodoni MT Poster Compressed" pitchFamily="18" charset="0"/>
              </a:rPr>
              <a:t/>
            </a:r>
            <a:br>
              <a:rPr lang="en-US" altLang="ko-KR" sz="2000" b="1" dirty="0" smtClean="0">
                <a:latin typeface="Bodoni MT Poster Compressed" pitchFamily="18" charset="0"/>
              </a:rPr>
            </a:br>
            <a:r>
              <a:rPr lang="en-US" altLang="ko-KR" sz="2000" b="1" dirty="0">
                <a:latin typeface="Bodoni MT Poster Compressed" pitchFamily="18" charset="0"/>
              </a:rPr>
              <a:t/>
            </a:r>
            <a:br>
              <a:rPr lang="en-US" altLang="ko-KR" sz="2000" b="1" dirty="0">
                <a:latin typeface="Bodoni MT Poster Compressed" pitchFamily="18" charset="0"/>
              </a:rPr>
            </a:br>
            <a:r>
              <a:rPr lang="en-US" altLang="ko-KR" sz="2000" dirty="0">
                <a:latin typeface="Bodoni MT Poster Compressed" pitchFamily="18" charset="0"/>
                <a:hlinkClick r:id="rId3"/>
              </a:rPr>
              <a:t>https://youtu.be/OrWacOm2JC8</a:t>
            </a:r>
            <a:endParaRPr lang="ko-KR" altLang="en-US" sz="2000" dirty="0"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22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" y="2257043"/>
            <a:ext cx="6854498" cy="4566809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3692087"/>
            <a:ext cx="6858000" cy="1960033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latin typeface="Bodoni MT Poster Compressed" pitchFamily="18" charset="0"/>
              </a:rPr>
              <a:t>Rolls-Royce Phantom </a:t>
            </a:r>
            <a:r>
              <a:rPr lang="en-US" altLang="ko-KR" sz="2000" dirty="0" smtClean="0">
                <a:latin typeface="Bodoni MT Poster Compressed" pitchFamily="18" charset="0"/>
              </a:rPr>
              <a:t>Celestial</a:t>
            </a:r>
            <a:br>
              <a:rPr lang="en-US" altLang="ko-KR" sz="2000" dirty="0" smtClean="0">
                <a:latin typeface="Bodoni MT Poster Compressed" pitchFamily="18" charset="0"/>
              </a:rPr>
            </a:br>
            <a:r>
              <a:rPr lang="en-US" altLang="ko-KR" sz="2000" b="1" dirty="0">
                <a:latin typeface="Bodoni MT Poster Compressed" pitchFamily="18" charset="0"/>
              </a:rPr>
              <a:t/>
            </a:r>
            <a:br>
              <a:rPr lang="en-US" altLang="ko-KR" sz="2000" b="1" dirty="0">
                <a:latin typeface="Bodoni MT Poster Compressed" pitchFamily="18" charset="0"/>
              </a:rPr>
            </a:br>
            <a:r>
              <a:rPr lang="en-US" altLang="ko-KR" sz="2000" dirty="0">
                <a:latin typeface="Bodoni MT Poster Compressed" pitchFamily="18" charset="0"/>
                <a:hlinkClick r:id="rId3"/>
              </a:rPr>
              <a:t>https://youtu.be/1Ru9wWwPt0U</a:t>
            </a:r>
            <a:endParaRPr lang="ko-KR" altLang="en-US" sz="2000" dirty="0"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04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2" y="2051720"/>
            <a:ext cx="6881650" cy="4968552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2676" y="3692087"/>
            <a:ext cx="5829300" cy="1960033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accent2">
                    <a:lumMod val="75000"/>
                  </a:schemeClr>
                </a:solidFill>
                <a:latin typeface="Bodoni MT Poster Compressed" panose="02070706080601050204" pitchFamily="18" charset="0"/>
              </a:rPr>
              <a:t>Rolls-Royce </a:t>
            </a:r>
            <a:r>
              <a:rPr lang="en-US" altLang="ko-KR" dirty="0" smtClean="0">
                <a:solidFill>
                  <a:schemeClr val="accent2">
                    <a:lumMod val="75000"/>
                  </a:schemeClr>
                </a:solidFill>
                <a:latin typeface="Bodoni MT Poster Compressed" pitchFamily="18" charset="0"/>
              </a:rPr>
              <a:t>Ghawwass</a:t>
            </a:r>
            <a:r>
              <a:rPr lang="en-US" altLang="ko-KR" dirty="0" smtClean="0">
                <a:solidFill>
                  <a:schemeClr val="accent2">
                    <a:lumMod val="75000"/>
                  </a:schemeClr>
                </a:solidFill>
                <a:latin typeface="Bodoni MT Poster Compressed" panose="02070706080601050204" pitchFamily="18" charset="0"/>
              </a:rPr>
              <a:t> Phantom Coupe</a:t>
            </a:r>
            <a:endParaRPr lang="ko-KR" altLang="en-US" dirty="0">
              <a:solidFill>
                <a:schemeClr val="accent2">
                  <a:lumMod val="75000"/>
                </a:schemeClr>
              </a:solidFill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04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082640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"/>
          <a:stretch/>
        </p:blipFill>
        <p:spPr>
          <a:xfrm>
            <a:off x="0" y="4514082"/>
            <a:ext cx="6858000" cy="462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61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32656" y="5364088"/>
            <a:ext cx="6172200" cy="3024336"/>
          </a:xfrm>
        </p:spPr>
        <p:txBody>
          <a:bodyPr>
            <a:normAutofit/>
          </a:bodyPr>
          <a:lstStyle/>
          <a:p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롤스로이스에 따르면 가와스 팬텀 쿠페는 </a:t>
            </a: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B.C.2000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년 경 중동에서 진주를 채취하기 위해 물속으로 잠수했던 전통적인 방식을 테마로 생산된 모델로 ‘가와스</a:t>
            </a: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(Ghawwass)’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는 아랍어로 ‘</a:t>
            </a:r>
            <a:r>
              <a:rPr lang="ko-KR" altLang="en-US" sz="2000" dirty="0">
                <a:solidFill>
                  <a:schemeClr val="accent2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잠수하는 사람</a:t>
            </a: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(diver)’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를 뜻한다</a:t>
            </a: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endParaRPr lang="ko-KR" altLang="en-US" sz="2000" dirty="0">
              <a:solidFill>
                <a:schemeClr val="accent5">
                  <a:lumMod val="75000"/>
                </a:schemeClr>
              </a:solidFill>
              <a:latin typeface="연인Regular" pitchFamily="18" charset="-127"/>
              <a:ea typeface="연인Regular" pitchFamily="18" charset="-127"/>
            </a:endParaRPr>
          </a:p>
          <a:p>
            <a:pPr fontAlgn="base"/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외관 색상은 </a:t>
            </a:r>
            <a:r>
              <a:rPr lang="ko-KR" altLang="en-US" sz="2000" dirty="0">
                <a:solidFill>
                  <a:schemeClr val="accent2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아라비아 만의 물 색상을 연상시키는 청록색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이고 </a:t>
            </a:r>
            <a:r>
              <a:rPr lang="ko-KR" altLang="en-US" sz="2000" dirty="0">
                <a:solidFill>
                  <a:schemeClr val="accent2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바닷물과 모래사장을 표현한 청록색과 베이지 색상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의 가죽 시트와 진주 베니어가 실내 전반을 이루고 있다</a:t>
            </a: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코치라인</a:t>
            </a: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,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헤드레스트 부분에 새겨진 자수 등에는 삼각형의 큰 돛을 단 아랍의 전통 배 ‘다우</a:t>
            </a: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(dhow)’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를 테마로 적용했다</a:t>
            </a:r>
            <a:r>
              <a:rPr lang="en-US" altLang="ko-KR" sz="2000" dirty="0">
                <a:solidFill>
                  <a:schemeClr val="accent5">
                    <a:lumMod val="75000"/>
                  </a:schemeClr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endParaRPr lang="ko-KR" altLang="en-US" sz="2000" dirty="0">
              <a:solidFill>
                <a:schemeClr val="accent5">
                  <a:lumMod val="75000"/>
                </a:schemeClr>
              </a:solidFill>
              <a:latin typeface="연인Regular" pitchFamily="18" charset="-127"/>
              <a:ea typeface="연인Regular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-29732"/>
            <a:ext cx="6915708" cy="459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9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" r="3299"/>
          <a:stretch/>
        </p:blipFill>
        <p:spPr>
          <a:xfrm>
            <a:off x="0" y="1"/>
            <a:ext cx="6858000" cy="4566182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6183"/>
            <a:ext cx="6858000" cy="457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0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3851"/>
            <a:ext cx="6858000" cy="4913194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2676" y="3692087"/>
            <a:ext cx="5829300" cy="1960033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accent4"/>
                </a:solidFill>
                <a:latin typeface="Bodoni MT Poster Compressed" panose="02070706080601050204" pitchFamily="18" charset="0"/>
              </a:rPr>
              <a:t>Rolls-Royce Phantom </a:t>
            </a:r>
            <a:r>
              <a:rPr lang="en-US" altLang="ko-KR" dirty="0" smtClean="0">
                <a:solidFill>
                  <a:schemeClr val="accent4"/>
                </a:solidFill>
                <a:latin typeface="Bodoni MT Poster Compressed" panose="02070706080601050204" pitchFamily="18" charset="0"/>
              </a:rPr>
              <a:t>N</a:t>
            </a:r>
            <a:r>
              <a:rPr lang="en-US" altLang="ko-KR" dirty="0" smtClean="0">
                <a:solidFill>
                  <a:schemeClr val="accent4"/>
                </a:solidFill>
                <a:latin typeface="Bodoni MT Poster Compressed" panose="02070706080601050204" pitchFamily="18" charset="0"/>
              </a:rPr>
              <a:t>autica Race</a:t>
            </a:r>
            <a:endParaRPr lang="ko-KR" altLang="en-US" dirty="0">
              <a:solidFill>
                <a:schemeClr val="accent4"/>
              </a:solidFill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96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515"/>
            <a:ext cx="6858000" cy="4005469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" y="4860032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1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32656" y="5364088"/>
            <a:ext cx="6172200" cy="3024336"/>
          </a:xfrm>
        </p:spPr>
        <p:txBody>
          <a:bodyPr>
            <a:normAutofit/>
          </a:bodyPr>
          <a:lstStyle/>
          <a:p>
            <a:pPr fontAlgn="base"/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‘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‘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노티카 레이스’는 </a:t>
            </a:r>
            <a:r>
              <a:rPr lang="ko-KR" altLang="en-US" sz="2000" dirty="0">
                <a:solidFill>
                  <a:schemeClr val="accent2"/>
                </a:solidFill>
                <a:latin typeface="연인Regular" pitchFamily="18" charset="-127"/>
                <a:ea typeface="연인Regular" pitchFamily="18" charset="-127"/>
              </a:rPr>
              <a:t>요트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에서 영감을 받은 것으로 익명의 고객의 주문에 의해 생산된 원</a:t>
            </a: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-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오프</a:t>
            </a: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(One-off)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차량이다</a:t>
            </a: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외관은 </a:t>
            </a:r>
            <a:r>
              <a:rPr lang="ko-KR" altLang="en-US" sz="2000" dirty="0">
                <a:solidFill>
                  <a:schemeClr val="accent2"/>
                </a:solidFill>
                <a:latin typeface="연인Regular" pitchFamily="18" charset="-127"/>
                <a:ea typeface="연인Regular" pitchFamily="18" charset="-127"/>
              </a:rPr>
              <a:t>아라비안 블루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컬러의 차체에 </a:t>
            </a:r>
            <a:r>
              <a:rPr lang="ko-KR" altLang="en-US" sz="2000" dirty="0">
                <a:solidFill>
                  <a:schemeClr val="accent2"/>
                </a:solidFill>
                <a:latin typeface="연인Regular" pitchFamily="18" charset="-127"/>
                <a:ea typeface="연인Regular" pitchFamily="18" charset="-127"/>
              </a:rPr>
              <a:t>오키드 화이트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컬러의 루프 디자인이 특징이다</a:t>
            </a: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도어 핸들과 센터 콘솔 상단에 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닻 문양의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엠블럼이 더해졌다</a:t>
            </a: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인테리어는 럭셔리 요트에서 영감을 받아 제작된 것으로 전문 가구 제작 업체에 의해 만들어졌다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.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latin typeface="연인Regular" pitchFamily="18" charset="-127"/>
              <a:ea typeface="연인Regular" pitchFamily="18" charset="-127"/>
            </a:endParaRPr>
          </a:p>
          <a:p>
            <a:pPr fontAlgn="base"/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요트에서 영감을 받은 노티카 에디션은 레이스가 처음은 아니다</a:t>
            </a: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. 2015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년에 노티카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팬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텀이라는 </a:t>
            </a:r>
            <a:r>
              <a:rPr lang="ko-KR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모델이 공개되기도 했다</a:t>
            </a:r>
            <a: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연인Regular" pitchFamily="18" charset="-127"/>
                <a:ea typeface="연인Regular" pitchFamily="18" charset="-127"/>
              </a:rPr>
              <a:t>.</a:t>
            </a:r>
            <a:endParaRPr lang="ko-KR" altLang="en-US" sz="2000" dirty="0">
              <a:solidFill>
                <a:schemeClr val="tx2">
                  <a:lumMod val="60000"/>
                  <a:lumOff val="40000"/>
                </a:schemeClr>
              </a:solidFill>
              <a:latin typeface="연인Regular" pitchFamily="18" charset="-127"/>
              <a:ea typeface="연인Regular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8"/>
            <a:ext cx="3429000" cy="226825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0"/>
            <a:ext cx="3428999" cy="226825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7744"/>
            <a:ext cx="3428999" cy="22682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9" y="2267744"/>
            <a:ext cx="3429001" cy="226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8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179512"/>
            <a:ext cx="6165304" cy="4454069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4662010"/>
            <a:ext cx="5256584" cy="394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3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" y="2254448"/>
            <a:ext cx="6854498" cy="4572000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2676" y="3692087"/>
            <a:ext cx="5829300" cy="1960033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latin typeface="Bodoni MT Poster Compressed" pitchFamily="18" charset="0"/>
              </a:rPr>
              <a:t>Rolls-Royce Phantom Drophead Coupe Waterspeed Collection</a:t>
            </a:r>
            <a:endParaRPr lang="ko-KR" altLang="en-US" dirty="0">
              <a:solidFill>
                <a:schemeClr val="bg2">
                  <a:lumMod val="25000"/>
                </a:schemeClr>
              </a:solidFill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59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92"/>
            <a:ext cx="6887133" cy="4591422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6885384" cy="460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5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32656" y="4788024"/>
            <a:ext cx="6172200" cy="4104456"/>
          </a:xfrm>
        </p:spPr>
        <p:txBody>
          <a:bodyPr>
            <a:normAutofit fontScale="92500"/>
          </a:bodyPr>
          <a:lstStyle/>
          <a:p>
            <a:pPr fontAlgn="base"/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‘워터스피드 컬렉션’은 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1937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년 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9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월 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1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일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연인Regular" pitchFamily="18" charset="-127"/>
                <a:ea typeface="연인Regular" pitchFamily="18" charset="-127"/>
              </a:rPr>
              <a:t>말콤 켐벨 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경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(Sir Malcolm Campbell)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이 스위스와 이탈리아 국경에 위치한 마조레 호수에서 롤스로이스 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R-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타입 엔진을 얹은 수상기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, 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블루버드 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K3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로 미국이 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5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년간 보유하고 있던 세계 유속 기록을 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129.5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마일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(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약 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208.41km/h) 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로 탈환한 역사적 사건을 기념한 모델이다</a:t>
            </a:r>
            <a:r>
              <a:rPr lang="en-US" altLang="ko-KR" sz="2000" dirty="0" smtClean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.</a:t>
            </a:r>
          </a:p>
          <a:p>
            <a:pPr fontAlgn="base"/>
            <a:endParaRPr lang="en-US" altLang="ko-KR" sz="2000" dirty="0" smtClean="0">
              <a:solidFill>
                <a:schemeClr val="tx2"/>
              </a:solidFill>
              <a:latin typeface="연인Regular" pitchFamily="18" charset="-127"/>
              <a:ea typeface="연인Regular" pitchFamily="18" charset="-127"/>
            </a:endParaRPr>
          </a:p>
          <a:p>
            <a:pPr fontAlgn="base"/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롤스로이스 모터카 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CEO 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토스텐 뮐러 </a:t>
            </a:r>
            <a:r>
              <a:rPr lang="ko-KR" altLang="en-US" sz="2000" dirty="0" smtClean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위트비스 </a:t>
            </a:r>
            <a:r>
              <a:rPr lang="en-US" altLang="ko-KR" sz="2000" dirty="0" smtClean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(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Torsten </a:t>
            </a:r>
            <a:r>
              <a:rPr lang="en-US" altLang="ko-KR" sz="2000" dirty="0" smtClean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Muller-</a:t>
            </a:r>
            <a:r>
              <a:rPr lang="en-US" altLang="ko-KR" sz="2000" dirty="0" err="1" smtClean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Otvos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)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는 “당시 세계적인 기록을 세웠던 말콤 경의 ‘블루버드 워터스피드’에 엄격하게 적용됐던 디자인과 엔지니어링 우수성은 현재 모든 롤스로이스 모델의 특징이며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, 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이를 통해 롤스로이스가 최고급 명차 반열에 오를 수 있었다”면서 “워터스피드 컬렉션을 통해 롤스로이스 </a:t>
            </a:r>
            <a:r>
              <a:rPr lang="ko-KR" altLang="en-US" sz="2000" dirty="0">
                <a:solidFill>
                  <a:srgbClr val="C00000"/>
                </a:solidFill>
                <a:latin typeface="연인Regular" pitchFamily="18" charset="-127"/>
                <a:ea typeface="연인Regular" pitchFamily="18" charset="-127"/>
              </a:rPr>
              <a:t>비스포크 프로그램의 무한한 표현력과 가능성을 보여줄 것</a:t>
            </a:r>
            <a:r>
              <a:rPr lang="ko-KR" altLang="en-US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”이라고 말했다</a:t>
            </a:r>
            <a:r>
              <a:rPr lang="en-US" altLang="ko-KR" sz="20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.</a:t>
            </a:r>
            <a:endParaRPr lang="ko-KR" altLang="en-US" sz="2000" dirty="0">
              <a:solidFill>
                <a:schemeClr val="tx2"/>
              </a:solidFill>
              <a:latin typeface="연인Regular" pitchFamily="18" charset="-127"/>
              <a:ea typeface="연인Regular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8"/>
            <a:ext cx="3429000" cy="226825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"/>
          <a:stretch/>
        </p:blipFill>
        <p:spPr>
          <a:xfrm>
            <a:off x="3429000" y="0"/>
            <a:ext cx="3429000" cy="226825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7744"/>
            <a:ext cx="3429000" cy="22682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267744"/>
            <a:ext cx="3429000" cy="226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1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42900" y="5220072"/>
            <a:ext cx="6172200" cy="3384376"/>
          </a:xfrm>
        </p:spPr>
        <p:txBody>
          <a:bodyPr>
            <a:noAutofit/>
          </a:bodyPr>
          <a:lstStyle/>
          <a:p>
            <a:pPr fontAlgn="base"/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블로버드 </a:t>
            </a:r>
            <a:r>
              <a:rPr lang="en-US" altLang="ko-KR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K3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를 모티브로 한 워터스피드 컬렉션은 시원하면서도 강렬한 외관의 컬러를 세계 최고 기록 도전의 무대가 됐던 </a:t>
            </a:r>
            <a:r>
              <a:rPr lang="ko-KR" altLang="en-US" sz="1900" dirty="0">
                <a:solidFill>
                  <a:srgbClr val="C00000"/>
                </a:solidFill>
                <a:latin typeface="연인Regular" pitchFamily="18" charset="-127"/>
                <a:ea typeface="연인Regular" pitchFamily="18" charset="-127"/>
              </a:rPr>
              <a:t>호수 마조레의 이름을 딴 마조레 블루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로 명명이 됐다</a:t>
            </a:r>
            <a:r>
              <a:rPr lang="en-US" altLang="ko-KR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인테리어의 대부분은 윈드칠 그레이 가죽으로 처리가 됐지만 대시보드와 스티어링 휠</a:t>
            </a:r>
            <a:r>
              <a:rPr lang="en-US" altLang="ko-KR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, 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센터페시아를 감싸는 라인에도 마조레 블루 컬러로 마감을 했다</a:t>
            </a:r>
            <a:r>
              <a:rPr lang="en-US" altLang="ko-KR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또한 롤스로이스를 상징하는 </a:t>
            </a:r>
            <a:r>
              <a:rPr lang="ko-KR" altLang="en-US" sz="1900" dirty="0">
                <a:solidFill>
                  <a:srgbClr val="C00000"/>
                </a:solidFill>
                <a:latin typeface="연인Regular" pitchFamily="18" charset="-127"/>
                <a:ea typeface="연인Regular" pitchFamily="18" charset="-127"/>
              </a:rPr>
              <a:t>원목 우드는 메탈로 대체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가 됐다</a:t>
            </a:r>
            <a:r>
              <a:rPr lang="en-US" altLang="ko-KR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대신 수작업으로 완성 된 무늬목 데크에는 당시 물 위를 </a:t>
            </a:r>
            <a:r>
              <a:rPr lang="ko-KR" altLang="en-US" sz="1900" dirty="0" smtClean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미끄러져 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가던 보트를 떠 올릴 수 있도록 했으며 롤스로이스 최초로 마조레 블루가 반영된 투 톤 휠도 장착이 됐다</a:t>
            </a:r>
            <a:r>
              <a:rPr lang="en-US" altLang="ko-KR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. 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마조레 블루 컬러는 </a:t>
            </a:r>
            <a:r>
              <a:rPr lang="ko-KR" altLang="en-US" sz="1900" dirty="0">
                <a:solidFill>
                  <a:srgbClr val="C00000"/>
                </a:solidFill>
                <a:latin typeface="연인Regular" pitchFamily="18" charset="-127"/>
                <a:ea typeface="연인Regular" pitchFamily="18" charset="-127"/>
              </a:rPr>
              <a:t>보닛 안 엔진의 주요 부위</a:t>
            </a:r>
            <a:r>
              <a:rPr lang="ko-KR" altLang="en-US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에도 반영이 됐다</a:t>
            </a:r>
            <a:r>
              <a:rPr lang="en-US" altLang="ko-KR" sz="1900" dirty="0">
                <a:solidFill>
                  <a:schemeClr val="tx2"/>
                </a:solidFill>
                <a:latin typeface="연인Regular" pitchFamily="18" charset="-127"/>
                <a:ea typeface="연인Regular" pitchFamily="18" charset="-127"/>
              </a:rPr>
              <a:t>.</a:t>
            </a:r>
            <a:endParaRPr lang="ko-KR" altLang="en-US" sz="1900" dirty="0">
              <a:solidFill>
                <a:schemeClr val="tx2"/>
              </a:solidFill>
              <a:latin typeface="연인Regular" pitchFamily="18" charset="-127"/>
              <a:ea typeface="연인Regular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2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" y="5076056"/>
            <a:ext cx="6850548" cy="383866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260"/>
            <a:ext cx="6858000" cy="455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8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" y="2254448"/>
            <a:ext cx="6854498" cy="4572000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3692087"/>
            <a:ext cx="6858000" cy="1960033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latin typeface="Bodoni MT Poster Compressed" pitchFamily="18" charset="0"/>
              </a:rPr>
              <a:t>Rolls-Royce Phantom Drophead Coupé Waterspeed </a:t>
            </a:r>
            <a:r>
              <a:rPr lang="en-US" altLang="ko-KR" sz="2000" dirty="0" smtClean="0">
                <a:latin typeface="Bodoni MT Poster Compressed" pitchFamily="18" charset="0"/>
              </a:rPr>
              <a:t>Collection</a:t>
            </a:r>
            <a:r>
              <a:rPr lang="en-US" altLang="ko-KR" sz="2000" b="1" dirty="0" smtClean="0">
                <a:latin typeface="Bodoni MT Poster Compressed" pitchFamily="18" charset="0"/>
              </a:rPr>
              <a:t/>
            </a:r>
            <a:br>
              <a:rPr lang="en-US" altLang="ko-KR" sz="2000" b="1" dirty="0" smtClean="0">
                <a:latin typeface="Bodoni MT Poster Compressed" pitchFamily="18" charset="0"/>
              </a:rPr>
            </a:br>
            <a:r>
              <a:rPr lang="en-US" altLang="ko-KR" sz="2000" b="1" dirty="0">
                <a:latin typeface="Bodoni MT Poster Compressed" pitchFamily="18" charset="0"/>
              </a:rPr>
              <a:t/>
            </a:r>
            <a:br>
              <a:rPr lang="en-US" altLang="ko-KR" sz="2000" b="1" dirty="0">
                <a:latin typeface="Bodoni MT Poster Compressed" pitchFamily="18" charset="0"/>
              </a:rPr>
            </a:br>
            <a:r>
              <a:rPr lang="en-US" altLang="ko-KR" sz="2000" b="1" dirty="0" smtClean="0">
                <a:latin typeface="Bodoni MT Poster Compressed" pitchFamily="18" charset="0"/>
              </a:rPr>
              <a:t> </a:t>
            </a:r>
            <a:r>
              <a:rPr lang="en-US" altLang="ko-KR" sz="2000" dirty="0" smtClean="0">
                <a:latin typeface="Bodoni MT Poster Compressed" panose="02070706080601050204" pitchFamily="18" charset="0"/>
                <a:hlinkClick r:id="rId3"/>
              </a:rPr>
              <a:t>https</a:t>
            </a:r>
            <a:r>
              <a:rPr lang="en-US" altLang="ko-KR" sz="2000" dirty="0">
                <a:latin typeface="Bodoni MT Poster Compressed" panose="02070706080601050204" pitchFamily="18" charset="0"/>
                <a:hlinkClick r:id="rId3"/>
              </a:rPr>
              <a:t>://youtu.be/MITcSXFpEWY</a:t>
            </a:r>
            <a:endParaRPr lang="ko-KR" altLang="en-US" sz="2000" dirty="0"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65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4448"/>
            <a:ext cx="6858000" cy="4572000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2676" y="3692087"/>
            <a:ext cx="5829300" cy="1960033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accent5">
                    <a:lumMod val="50000"/>
                  </a:schemeClr>
                </a:solidFill>
                <a:latin typeface="Bodoni MT Poster Compressed" panose="02070706080601050204" pitchFamily="18" charset="0"/>
              </a:rPr>
              <a:t>Rolls-Royce Phantom Serenity Edition</a:t>
            </a:r>
            <a:endParaRPr lang="ko-KR" altLang="en-US" dirty="0">
              <a:solidFill>
                <a:schemeClr val="accent5">
                  <a:lumMod val="50000"/>
                </a:schemeClr>
              </a:solidFill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38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4608512"/>
          </a:xfr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8512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4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32656" y="5076057"/>
            <a:ext cx="6172200" cy="3600399"/>
          </a:xfrm>
        </p:spPr>
        <p:txBody>
          <a:bodyPr>
            <a:normAutofit lnSpcReduction="10000"/>
          </a:bodyPr>
          <a:lstStyle/>
          <a:p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롤스로이스가 </a:t>
            </a:r>
            <a:r>
              <a:rPr lang="ko-KR" altLang="en-US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제네바 모터쇼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에서 아시안 감성을 입은 원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오프 모델 </a:t>
            </a:r>
            <a:r>
              <a:rPr lang="ko-KR" altLang="en-US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‘세레니티</a:t>
            </a:r>
            <a:r>
              <a:rPr lang="en-US" altLang="ko-KR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(Serenity)’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를 공개했다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롤스로이스 팬텀의 외부디자인이야 고결한 자태로 유명하지만 인테리어를 포함해 실크와 자개로 꾸민 이번 모델은 아시아인들뿐 만 아니라 다른 유럽 관람객들에게도 큰 호응을 얻고 있다고 한다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</a:t>
            </a:r>
          </a:p>
          <a:p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롤스로이스 팬텀 세레니티는 </a:t>
            </a:r>
            <a:r>
              <a:rPr lang="ko-KR" altLang="en-US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비스포크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 디자인 팀의 결과물이며 손수 염색을 하고 광을 내면서 인테리어로 보여줄 수 있는 최상급의 분위기를 만들어냈다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특히 롤스로이스 팬텀 세레니티의 외부 도장은 롤스로이스가 개발하고 만들어낸 어떤 모델보다 가장 비싼 도료가 사용됐으며 전문인력이 </a:t>
            </a:r>
            <a:r>
              <a:rPr lang="en-US" altLang="ko-KR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12</a:t>
            </a:r>
            <a:r>
              <a:rPr lang="ko-KR" altLang="en-US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시간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에 걸쳐 광택을 만들어냈다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</a:t>
            </a:r>
            <a:endParaRPr lang="ko-KR" altLang="en-US" sz="2000" dirty="0">
              <a:solidFill>
                <a:schemeClr val="accent5">
                  <a:lumMod val="75000"/>
                </a:schemeClr>
              </a:solidFill>
              <a:latin typeface="연인Regular" panose="02030600000101010101" pitchFamily="18" charset="-127"/>
              <a:ea typeface="연인Regular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-36512"/>
            <a:ext cx="6915708" cy="461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4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42900" y="7164288"/>
            <a:ext cx="6172200" cy="1332655"/>
          </a:xfrm>
        </p:spPr>
        <p:txBody>
          <a:bodyPr>
            <a:normAutofit/>
          </a:bodyPr>
          <a:lstStyle/>
          <a:p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휀더 부근에 있는 꽃무늬와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라인들도 기계나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스티커로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붙인 것이 아닌 장인이 </a:t>
            </a:r>
            <a:r>
              <a:rPr lang="ko-KR" altLang="en-US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세필 붓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에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도료를 찍어서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직접 모두 손으로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그린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무늬라고 한다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 저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라인을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세필 붓으로 일정하게 그린다는 것은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쉽지 않은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일이었을 것이다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</a:t>
            </a:r>
            <a:endParaRPr lang="ko-KR" altLang="en-US" sz="2000" dirty="0">
              <a:solidFill>
                <a:schemeClr val="accent5">
                  <a:lumMod val="75000"/>
                </a:schemeClr>
              </a:solidFill>
              <a:latin typeface="연인Regular" panose="02030600000101010101" pitchFamily="18" charset="-127"/>
              <a:ea typeface="연인Regular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54" y="1905744"/>
            <a:ext cx="6915708" cy="461047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11" b="33778"/>
          <a:stretch/>
        </p:blipFill>
        <p:spPr>
          <a:xfrm>
            <a:off x="0" y="-36512"/>
            <a:ext cx="6858000" cy="151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5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3528"/>
            <a:ext cx="6915708" cy="461047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236"/>
            <a:ext cx="691570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7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32656" y="5580113"/>
            <a:ext cx="6172200" cy="2592287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헤드 레스트는 잘 짜여진 실크로 입혀졌다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천장을 수 놓고 있는 벚꽃나무 그림은 장인이 실크 위에 자개로 된 꽃봉오리를 하나하나 세심한 공을 들여 만들었다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특히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,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양모 매트 밑에 있는 바닥까지 실크로 만들어 사치스러움의 진수를 보여준다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</a:t>
            </a:r>
          </a:p>
          <a:p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실내는 최고급 실크와 장인의 자수로 감싼 패널이 사용됐다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패널 작업에는 </a:t>
            </a:r>
            <a:r>
              <a:rPr lang="en-US" altLang="ko-KR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600</a:t>
            </a:r>
            <a:r>
              <a:rPr lang="ko-KR" altLang="en-US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시간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이 소요된다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비단 자수와 벚꽃 꾸밈은 </a:t>
            </a:r>
            <a:r>
              <a:rPr lang="ko-KR" altLang="en-US" sz="2000" dirty="0" smtClean="0">
                <a:solidFill>
                  <a:schemeClr val="accent2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일본 왕과 왕비가 입는 전통 의상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에서 영감을 얻었다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 </a:t>
            </a:r>
            <a:endParaRPr lang="ko-KR" altLang="en-US" sz="2000" dirty="0">
              <a:solidFill>
                <a:schemeClr val="accent5">
                  <a:lumMod val="75000"/>
                </a:schemeClr>
              </a:solidFill>
              <a:latin typeface="연인Regular" panose="02030600000101010101" pitchFamily="18" charset="-127"/>
              <a:ea typeface="연인Regular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-36512"/>
            <a:ext cx="6915708" cy="461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3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342900" y="6835486"/>
            <a:ext cx="6172200" cy="1984986"/>
          </a:xfrm>
        </p:spPr>
        <p:txBody>
          <a:bodyPr>
            <a:normAutofit/>
          </a:bodyPr>
          <a:lstStyle/>
          <a:p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우천시를 대비한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문 속이나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휀더 속에 숨어 있는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우산이다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로비에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도착했을 때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도어 맨이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문을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열어주면서 탑승객에게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우산을 꺼내서 씌워주는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것이다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 우산을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다 쓰고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나서 말릴 필요 없이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그냥 툭 넣으면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끝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 그럼 </a:t>
            </a:r>
            <a:r>
              <a:rPr lang="ko-KR" altLang="en-US" sz="2000" dirty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안에서 자동으로 우산을 건조시켜주는 장치도 있다고 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한다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</a:t>
            </a:r>
          </a:p>
          <a:p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검정색의 기본 우산은 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100</a:t>
            </a:r>
            <a:r>
              <a:rPr lang="ko-KR" altLang="en-US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만원이다</a:t>
            </a:r>
            <a:r>
              <a:rPr lang="en-US" altLang="ko-KR" sz="2000" dirty="0" smtClean="0">
                <a:solidFill>
                  <a:schemeClr val="accent5">
                    <a:lumMod val="75000"/>
                  </a:schemeClr>
                </a:solidFill>
                <a:latin typeface="연인Regular" panose="02030600000101010101" pitchFamily="18" charset="-127"/>
                <a:ea typeface="연인Regular" panose="02030600000101010101" pitchFamily="18" charset="-127"/>
              </a:rPr>
              <a:t>.</a:t>
            </a:r>
            <a:endParaRPr lang="ko-KR" altLang="en-US" sz="2000" dirty="0">
              <a:solidFill>
                <a:schemeClr val="accent5">
                  <a:lumMod val="75000"/>
                </a:schemeClr>
              </a:solidFill>
              <a:latin typeface="연인Regular" panose="02030600000101010101" pitchFamily="18" charset="-127"/>
              <a:ea typeface="연인Regular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" y="1977752"/>
            <a:ext cx="6854551" cy="456970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92" b="29271"/>
          <a:stretch/>
        </p:blipFill>
        <p:spPr>
          <a:xfrm>
            <a:off x="-628" y="-6816"/>
            <a:ext cx="6915707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8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4448"/>
            <a:ext cx="6858000" cy="4572000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3692087"/>
            <a:ext cx="6858000" cy="1960033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Bodoni MT Poster Compressed" panose="02070706080601050204" pitchFamily="18" charset="0"/>
              </a:rPr>
              <a:t>ROLLS ROYCE BESPOKE SERENITY PHANTOM EXTENDED WHEELBASE Silk Fabric Hand Painting</a:t>
            </a:r>
            <a:br>
              <a:rPr lang="en-US" altLang="ko-KR" sz="2000" dirty="0" smtClean="0">
                <a:latin typeface="Bodoni MT Poster Compressed" panose="02070706080601050204" pitchFamily="18" charset="0"/>
              </a:rPr>
            </a:br>
            <a:r>
              <a:rPr lang="en-US" altLang="ko-KR" sz="2000" dirty="0">
                <a:latin typeface="Bodoni MT Poster Compressed" panose="02070706080601050204" pitchFamily="18" charset="0"/>
              </a:rPr>
              <a:t/>
            </a:r>
            <a:br>
              <a:rPr lang="en-US" altLang="ko-KR" sz="2000" dirty="0">
                <a:latin typeface="Bodoni MT Poster Compressed" panose="02070706080601050204" pitchFamily="18" charset="0"/>
              </a:rPr>
            </a:br>
            <a:r>
              <a:rPr lang="en-US" altLang="ko-KR" sz="2000" dirty="0" smtClean="0">
                <a:latin typeface="Bodoni MT Poster Compressed" panose="02070706080601050204" pitchFamily="18" charset="0"/>
                <a:hlinkClick r:id="rId3"/>
              </a:rPr>
              <a:t>https://www.youtube.com/watch?v=taIan01ASnU</a:t>
            </a:r>
            <a:endParaRPr lang="ko-KR" altLang="en-US" sz="2000" dirty="0"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64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4448"/>
            <a:ext cx="6858000" cy="4572000"/>
          </a:xfrm>
          <a:prstGeom prst="rect">
            <a:avLst/>
          </a:prstGeom>
          <a:effectLst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3692087"/>
            <a:ext cx="6858000" cy="1960033"/>
          </a:xfrm>
        </p:spPr>
        <p:txBody>
          <a:bodyPr>
            <a:normAutofit/>
          </a:bodyPr>
          <a:lstStyle/>
          <a:p>
            <a:r>
              <a:rPr lang="en-US" altLang="ko-KR" sz="2000" dirty="0">
                <a:latin typeface="Bodoni MT Poster Compressed" panose="02070706080601050204" pitchFamily="18" charset="0"/>
                <a:hlinkClick r:id="rId3"/>
              </a:rPr>
              <a:t>http://blog.naver.com/jinwoocar/220591205814</a:t>
            </a:r>
            <a:endParaRPr lang="ko-KR" altLang="en-US" sz="2000" dirty="0">
              <a:latin typeface="Bodoni MT Poster Compressed" panose="0207070608060105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28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444104"/>
            <a:ext cx="6192688" cy="6192688"/>
          </a:xfrm>
          <a:prstGeom prst="rect">
            <a:avLst/>
          </a:prstGeom>
          <a:effectLst/>
        </p:spPr>
      </p:pic>
      <p:sp>
        <p:nvSpPr>
          <p:cNvPr id="3" name="제목 1"/>
          <p:cNvSpPr>
            <a:spLocks noGrp="1"/>
          </p:cNvSpPr>
          <p:nvPr>
            <p:ph type="ctrTitle"/>
          </p:nvPr>
        </p:nvSpPr>
        <p:spPr>
          <a:xfrm>
            <a:off x="512676" y="3692087"/>
            <a:ext cx="5829300" cy="1960033"/>
          </a:xfrm>
        </p:spPr>
        <p:txBody>
          <a:bodyPr>
            <a:normAutofit/>
          </a:bodyPr>
          <a:lstStyle/>
          <a:p>
            <a:r>
              <a:rPr lang="ko-KR" altLang="en-US" sz="1600" i="1" dirty="0" smtClean="0">
                <a:latin typeface="+mn-ea"/>
                <a:ea typeface="+mn-ea"/>
              </a:rPr>
              <a:t>계원예술고등학교 </a:t>
            </a:r>
            <a:r>
              <a:rPr lang="en-US" altLang="ko-KR" sz="1600" i="1" dirty="0" smtClean="0">
                <a:latin typeface="+mn-ea"/>
                <a:ea typeface="+mn-ea"/>
              </a:rPr>
              <a:t>35</a:t>
            </a:r>
            <a:r>
              <a:rPr lang="ko-KR" altLang="en-US" sz="1600" i="1" dirty="0" smtClean="0">
                <a:latin typeface="+mn-ea"/>
                <a:ea typeface="+mn-ea"/>
              </a:rPr>
              <a:t>기 미술과 디자인 강주미</a:t>
            </a:r>
            <a:endParaRPr lang="ko-KR" altLang="en-US" sz="1600" i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993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921</Words>
  <Application>Microsoft Office PowerPoint</Application>
  <PresentationFormat>화면 슬라이드 쇼(4:3)</PresentationFormat>
  <Paragraphs>44</Paragraphs>
  <Slides>34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Office 테마</vt:lpstr>
      <vt:lpstr>PowerPoint 프레젠테이션</vt:lpstr>
      <vt:lpstr>PowerPoint 프레젠테이션</vt:lpstr>
      <vt:lpstr>PowerPoint 프레젠테이션</vt:lpstr>
      <vt:lpstr>Rolls-Royce Phantom Celestial</vt:lpstr>
      <vt:lpstr>PowerPoint 프레젠테이션</vt:lpstr>
      <vt:lpstr>PowerPoint 프레젠테이션</vt:lpstr>
      <vt:lpstr>PowerPoint 프레젠테이션</vt:lpstr>
      <vt:lpstr>PowerPoint 프레젠테이션</vt:lpstr>
      <vt:lpstr>Celestial Phantom  https://youtu.be/OrWacOm2JC8</vt:lpstr>
      <vt:lpstr>Rolls-Royce Phantom Celestial  https://youtu.be/1Ru9wWwPt0U</vt:lpstr>
      <vt:lpstr>Rolls-Royce Ghawwass Phantom Coupe</vt:lpstr>
      <vt:lpstr>PowerPoint 프레젠테이션</vt:lpstr>
      <vt:lpstr>PowerPoint 프레젠테이션</vt:lpstr>
      <vt:lpstr>PowerPoint 프레젠테이션</vt:lpstr>
      <vt:lpstr>Rolls-Royce Phantom Nautica Race</vt:lpstr>
      <vt:lpstr>PowerPoint 프레젠테이션</vt:lpstr>
      <vt:lpstr>PowerPoint 프레젠테이션</vt:lpstr>
      <vt:lpstr>PowerPoint 프레젠테이션</vt:lpstr>
      <vt:lpstr>Rolls-Royce Phantom Drophead Coupe Waterspeed Collection</vt:lpstr>
      <vt:lpstr>PowerPoint 프레젠테이션</vt:lpstr>
      <vt:lpstr>PowerPoint 프레젠테이션</vt:lpstr>
      <vt:lpstr>PowerPoint 프레젠테이션</vt:lpstr>
      <vt:lpstr>PowerPoint 프레젠테이션</vt:lpstr>
      <vt:lpstr>Rolls-Royce Phantom Drophead Coupé Waterspeed Collection   https://youtu.be/MITcSXFpEWY</vt:lpstr>
      <vt:lpstr>Rolls-Royce Phantom Serenity Edition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ROLLS ROYCE BESPOKE SERENITY PHANTOM EXTENDED WHEELBASE Silk Fabric Hand Painting  https://www.youtube.com/watch?v=taIan01ASnU</vt:lpstr>
      <vt:lpstr>http://blog.naver.com/jinwoocar/220591205814</vt:lpstr>
      <vt:lpstr>계원예술고등학교 35기 미술과 디자인 강주미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Rolls-Royce Phantom Serenity Edition</dc:title>
  <dc:creator>HOME</dc:creator>
  <cp:lastModifiedBy>Home</cp:lastModifiedBy>
  <cp:revision>22</cp:revision>
  <dcterms:created xsi:type="dcterms:W3CDTF">2015-06-15T16:33:43Z</dcterms:created>
  <dcterms:modified xsi:type="dcterms:W3CDTF">2016-05-24T22:27:53Z</dcterms:modified>
</cp:coreProperties>
</file>